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5">
          <p15:clr>
            <a:srgbClr val="A4A3A4"/>
          </p15:clr>
        </p15:guide>
        <p15:guide id="3" orient="horz" pos="404">
          <p15:clr>
            <a:srgbClr val="A4A3A4"/>
          </p15:clr>
        </p15:guide>
        <p15:guide id="4" orient="horz" pos="3747">
          <p15:clr>
            <a:srgbClr val="A4A3A4"/>
          </p15:clr>
        </p15:guide>
        <p15:guide id="5" orient="horz" pos="1068">
          <p15:clr>
            <a:srgbClr val="A4A3A4"/>
          </p15:clr>
        </p15:guide>
        <p15:guide id="6" orient="horz" pos="4153">
          <p15:clr>
            <a:srgbClr val="A4A3A4"/>
          </p15:clr>
        </p15:guide>
        <p15:guide id="7" pos="337">
          <p15:clr>
            <a:srgbClr val="A4A3A4"/>
          </p15:clr>
        </p15:guide>
        <p15:guide id="8" pos="5336">
          <p15:clr>
            <a:srgbClr val="A4A3A4"/>
          </p15:clr>
        </p15:guide>
        <p15:guide id="9" pos="2751">
          <p15:clr>
            <a:srgbClr val="A4A3A4"/>
          </p15:clr>
        </p15:guide>
        <p15:guide id="10" pos="2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 showGuides="1">
      <p:cViewPr varScale="1">
        <p:scale>
          <a:sx n="73" d="100"/>
          <a:sy n="73" d="100"/>
        </p:scale>
        <p:origin x="594" y="72"/>
      </p:cViewPr>
      <p:guideLst>
        <p:guide orient="horz" pos="2160"/>
        <p:guide orient="horz" pos="3975"/>
        <p:guide orient="horz" pos="404"/>
        <p:guide orient="horz" pos="3747"/>
        <p:guide orient="horz" pos="1068"/>
        <p:guide orient="horz" pos="4153"/>
        <p:guide pos="337"/>
        <p:guide pos="5336"/>
        <p:guide pos="2751"/>
        <p:guide pos="2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8F2C-266F-4988-9343-B4F85FB4C5F8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CE74-15F5-4FEF-9BFF-2859599DBB4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fikfiler_skabelondesign1_300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13/11 2018 4:30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slides, 14 November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våbenskjold.wmf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  <p:pic>
        <p:nvPicPr>
          <p:cNvPr id="9" name="Picture 8" descr="Danida_UK_rgb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3248" y="2563623"/>
            <a:ext cx="3431853" cy="482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rafikfiler_skabelondesign2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555914"/>
            <a:ext cx="7923212" cy="517792"/>
          </a:xfrm>
        </p:spPr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192129"/>
            <a:ext cx="7917060" cy="76292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‹nr.›</a:t>
            </a:fld>
            <a:endParaRPr lang="en-GB" noProof="0"/>
          </a:p>
        </p:txBody>
      </p:sp>
      <p:pic>
        <p:nvPicPr>
          <p:cNvPr id="8" name="Picture 7" descr="Danida_UK_rgb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987" y="3969040"/>
            <a:ext cx="2144908" cy="30179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 descr="våbenskjold.wmf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13/11 2018 4:30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slides, 14 November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641350"/>
            <a:ext cx="7935912" cy="90277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5449"/>
            <a:ext cx="7935912" cy="42529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02341" y="6493781"/>
            <a:ext cx="1297892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da-DK" smtClean="0"/>
              <a:t>13/11 2018 4:30 PM, Madhavi (Orange Room)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8818" y="6493781"/>
            <a:ext cx="403323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en-GB" smtClean="0"/>
              <a:t>Final slides, 14 November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8388" y="6494400"/>
            <a:ext cx="395913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8522743" y="6493780"/>
            <a:ext cx="262962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800" smtClean="0">
                <a:solidFill>
                  <a:srgbClr val="7F7F7F"/>
                </a:solidFill>
              </a:rPr>
              <a:t>No.</a:t>
            </a:r>
            <a:endParaRPr lang="en-GB" sz="800">
              <a:solidFill>
                <a:srgbClr val="7F7F7F"/>
              </a:solidFill>
            </a:endParaRPr>
          </a:p>
        </p:txBody>
      </p:sp>
      <p:pic>
        <p:nvPicPr>
          <p:cNvPr id="10" name="Picture 9" descr="grafikfiler_skabelondesign3.jpg"/>
          <p:cNvPicPr>
            <a:picLocks noChangeAspect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>
          <a:xfrm>
            <a:off x="0" y="382"/>
            <a:ext cx="9144000" cy="286116"/>
          </a:xfrm>
          <a:prstGeom prst="rect">
            <a:avLst/>
          </a:prstGeom>
        </p:spPr>
      </p:pic>
      <p:pic>
        <p:nvPicPr>
          <p:cNvPr id="11" name="Picture 10" descr="Danida_UK_rgb.wmf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34987" y="6318319"/>
            <a:ext cx="2144908" cy="301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162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324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486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648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810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13/11 2018 4:30 PM, Madhavi (Orange Room)</a:t>
            </a:r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slides, 14 November</a:t>
            </a:r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Next</a:t>
            </a:r>
            <a:r>
              <a:rPr lang="da-DK" dirty="0"/>
              <a:t> step: </a:t>
            </a:r>
            <a:r>
              <a:rPr lang="da-DK" dirty="0" err="1" smtClean="0"/>
              <a:t>Preparing</a:t>
            </a:r>
            <a:r>
              <a:rPr lang="da-DK" dirty="0" smtClean="0"/>
              <a:t> </a:t>
            </a:r>
            <a:r>
              <a:rPr lang="da-DK" dirty="0" err="1"/>
              <a:t>proposal</a:t>
            </a:r>
            <a:r>
              <a:rPr lang="da-DK" dirty="0"/>
              <a:t> for IATI v. 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Defining the new standard-TAG to map activities against budget-line (Technical)</a:t>
            </a:r>
          </a:p>
          <a:p>
            <a:r>
              <a:rPr lang="en-GB" dirty="0" smtClean="0"/>
              <a:t>Designing hierarchy-option for budget-lines </a:t>
            </a:r>
          </a:p>
          <a:p>
            <a:r>
              <a:rPr lang="en-GB" dirty="0" smtClean="0"/>
              <a:t>Offering good-practice advice for the use of this option – perhaps restricting the use</a:t>
            </a:r>
          </a:p>
          <a:p>
            <a:r>
              <a:rPr lang="en-GB" dirty="0" smtClean="0"/>
              <a:t>Tasks/steps added in dialogue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Ref. to any participants, volunteering to join the effort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3382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PS – </a:t>
            </a:r>
            <a:r>
              <a:rPr lang="da-DK" dirty="0" err="1" smtClean="0"/>
              <a:t>please</a:t>
            </a:r>
            <a:r>
              <a:rPr lang="da-DK" dirty="0" smtClean="0"/>
              <a:t> note relation to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presentations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sessions are related, in the sense they are aiming for an improved use of our Organisation-file. But the scope is different: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Budget data (Thursday 2:00, </a:t>
            </a:r>
            <a:r>
              <a:rPr lang="en-GB" dirty="0" err="1"/>
              <a:t>Madhavi</a:t>
            </a:r>
            <a:r>
              <a:rPr lang="en-GB" dirty="0" smtClean="0"/>
              <a:t>): Elaborating on the fact that we could already make better use of the current standard for Organisation-files.</a:t>
            </a:r>
            <a:endParaRPr lang="en-GB" dirty="0"/>
          </a:p>
          <a:p>
            <a:r>
              <a:rPr lang="en-GB" dirty="0"/>
              <a:t>Enriching the Organisation File (Thursday 3:50, </a:t>
            </a:r>
            <a:r>
              <a:rPr lang="en-GB" dirty="0" err="1"/>
              <a:t>Madhavi</a:t>
            </a:r>
            <a:r>
              <a:rPr lang="en-GB" dirty="0" smtClean="0"/>
              <a:t>): Broadening the scope for more, optional enrichments that  could or should be considered for version 3; e.g. balance-sheet information and publication of audited annual accounts in data-format, not just document-links.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6752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 Earmarks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IATI can be used for efficient data-exchange among partners, under various modalities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2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Modalities of Cooperation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only touch on three modalities, and only dwell at one of them:</a:t>
            </a:r>
          </a:p>
          <a:p>
            <a:endParaRPr lang="en-GB" dirty="0"/>
          </a:p>
          <a:p>
            <a:r>
              <a:rPr lang="en-GB" dirty="0" smtClean="0"/>
              <a:t>Project cooperation, very briefly</a:t>
            </a:r>
          </a:p>
          <a:p>
            <a:r>
              <a:rPr lang="en-GB" dirty="0" smtClean="0"/>
              <a:t>Core Contributions, briefly</a:t>
            </a:r>
          </a:p>
          <a:p>
            <a:r>
              <a:rPr lang="en-GB" dirty="0" smtClean="0"/>
              <a:t>Softly Earmarked Contributions, the core concern of  this presentation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assistance – </a:t>
            </a:r>
            <a:r>
              <a:rPr lang="da-DK" dirty="0" err="1" smtClean="0"/>
              <a:t>type_of_aid</a:t>
            </a:r>
            <a:r>
              <a:rPr lang="da-DK" dirty="0" smtClean="0"/>
              <a:t> C01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900" dirty="0" smtClean="0"/>
              <a:t>Most funding partners have fairly detailed guidelines, specifying the reporting-requirements laid on the implementing partner, under the project modality.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IATI Activity-standard has been developed to facilitate project reporting, to a degree where it must be considered fairly complete.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Pro: Easy to comprehend – easy to obtain transparency on prioritised elements like geo-coding, purpose-code and outputs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Con: Inefficient for donors to apply – rigidly earmarked and advised against (aid-effectiveness and GB)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project is a set of inputs, activities and outputs, agreed with the partner country*, to reach specific objectives/outcomes within a defined time frame, with a defined budget and a defined geographical area. Projects can vary significantly in terms of objectives, complexity, amounts involved and duration. There are smaller projects that might involve modest financial resources and last only a few months, whereas large projects might involve more significant amounts, entail successive phases and last for many years. A large project with a number of different components is sometimes referred to as a </a:t>
            </a:r>
            <a:r>
              <a:rPr lang="en-US" dirty="0" err="1"/>
              <a:t>programme</a:t>
            </a:r>
            <a:r>
              <a:rPr lang="en-US" dirty="0"/>
              <a:t>, but should nevertheless be recorded here.  Feasibility studies, appraisals and evaluations are included (whether designed as part of projects/</a:t>
            </a:r>
            <a:r>
              <a:rPr lang="en-US" dirty="0" err="1"/>
              <a:t>programmes</a:t>
            </a:r>
            <a:r>
              <a:rPr lang="en-US" dirty="0"/>
              <a:t> or dedicated funding arrangements).Aid </a:t>
            </a:r>
            <a:r>
              <a:rPr lang="en-US" dirty="0" err="1"/>
              <a:t>channelled</a:t>
            </a:r>
            <a:r>
              <a:rPr lang="en-US" dirty="0"/>
              <a:t> through NGOs or multilaterals is also recorded here. This includes payments for NGOs and multilaterals to implement donors’ projects and </a:t>
            </a:r>
            <a:r>
              <a:rPr lang="en-US" dirty="0" err="1"/>
              <a:t>programmes</a:t>
            </a:r>
            <a:r>
              <a:rPr lang="en-US" dirty="0"/>
              <a:t>, and funding of specified NGOs projects. By contrast, core funding of NGOs and multilaterals as well as contributions to specific-purpose funds managed by international </a:t>
            </a:r>
            <a:r>
              <a:rPr lang="en-US" dirty="0" err="1"/>
              <a:t>organisations</a:t>
            </a:r>
            <a:r>
              <a:rPr lang="en-US" dirty="0"/>
              <a:t> are recorded under 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In the cases of equity investments, humanitarian aid or aid </a:t>
            </a:r>
            <a:r>
              <a:rPr lang="en-US" dirty="0" err="1"/>
              <a:t>channelled</a:t>
            </a:r>
            <a:r>
              <a:rPr lang="en-US" dirty="0"/>
              <a:t> through NGOs, projects are recorded here even if there was no direct agreement between the donor and the partner country. 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8920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Core support – </a:t>
            </a:r>
            <a:r>
              <a:rPr lang="da-DK" dirty="0" err="1" smtClean="0"/>
              <a:t>type_of_aid</a:t>
            </a:r>
            <a:r>
              <a:rPr lang="da-DK" dirty="0" smtClean="0"/>
              <a:t> B01 &amp; B02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 smtClean="0"/>
              <a:t>Most </a:t>
            </a:r>
            <a:r>
              <a:rPr lang="da-DK" dirty="0" err="1" smtClean="0"/>
              <a:t>funding</a:t>
            </a:r>
            <a:r>
              <a:rPr lang="da-DK" dirty="0" smtClean="0"/>
              <a:t> partners have </a:t>
            </a:r>
            <a:r>
              <a:rPr lang="da-DK" dirty="0" err="1" smtClean="0"/>
              <a:t>fairly</a:t>
            </a:r>
            <a:r>
              <a:rPr lang="da-DK" dirty="0" smtClean="0"/>
              <a:t> modest </a:t>
            </a:r>
            <a:r>
              <a:rPr lang="da-DK" dirty="0" err="1" smtClean="0"/>
              <a:t>reporting</a:t>
            </a:r>
            <a:r>
              <a:rPr lang="da-DK" dirty="0" smtClean="0"/>
              <a:t>  </a:t>
            </a:r>
            <a:r>
              <a:rPr lang="da-DK" dirty="0" err="1" smtClean="0"/>
              <a:t>requirements</a:t>
            </a:r>
            <a:r>
              <a:rPr lang="da-DK" dirty="0"/>
              <a:t>;</a:t>
            </a:r>
            <a:r>
              <a:rPr lang="da-DK" dirty="0" smtClean="0"/>
              <a:t> </a:t>
            </a:r>
            <a:r>
              <a:rPr lang="da-DK" dirty="0" err="1" smtClean="0"/>
              <a:t>core</a:t>
            </a:r>
            <a:r>
              <a:rPr lang="da-DK" dirty="0" smtClean="0"/>
              <a:t> support is a </a:t>
            </a:r>
            <a:r>
              <a:rPr lang="da-DK" dirty="0" err="1" smtClean="0"/>
              <a:t>highly</a:t>
            </a:r>
            <a:r>
              <a:rPr lang="da-DK" dirty="0" smtClean="0"/>
              <a:t> </a:t>
            </a:r>
            <a:r>
              <a:rPr lang="da-DK" dirty="0" err="1" smtClean="0"/>
              <a:t>political</a:t>
            </a:r>
            <a:r>
              <a:rPr lang="da-DK" dirty="0" smtClean="0"/>
              <a:t> </a:t>
            </a:r>
            <a:r>
              <a:rPr lang="da-DK" dirty="0" err="1" smtClean="0"/>
              <a:t>choice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IATI organisation-standard is not </a:t>
            </a:r>
            <a:r>
              <a:rPr lang="da-DK" dirty="0" err="1" smtClean="0"/>
              <a:t>developed</a:t>
            </a:r>
            <a:r>
              <a:rPr lang="da-DK" dirty="0" smtClean="0"/>
              <a:t> to </a:t>
            </a:r>
            <a:r>
              <a:rPr lang="da-DK" dirty="0" err="1" smtClean="0"/>
              <a:t>serve</a:t>
            </a:r>
            <a:r>
              <a:rPr lang="da-DK" dirty="0" smtClean="0"/>
              <a:t> the </a:t>
            </a:r>
            <a:r>
              <a:rPr lang="da-DK" dirty="0" err="1" smtClean="0"/>
              <a:t>need</a:t>
            </a:r>
            <a:r>
              <a:rPr lang="da-DK" dirty="0" smtClean="0"/>
              <a:t> for </a:t>
            </a:r>
            <a:r>
              <a:rPr lang="da-DK" dirty="0" err="1" smtClean="0"/>
              <a:t>transparency</a:t>
            </a:r>
            <a:r>
              <a:rPr lang="da-DK" dirty="0" smtClean="0"/>
              <a:t>, </a:t>
            </a:r>
            <a:r>
              <a:rPr lang="da-DK" dirty="0" err="1" smtClean="0"/>
              <a:t>relevent</a:t>
            </a:r>
            <a:r>
              <a:rPr lang="da-DK" dirty="0" smtClean="0"/>
              <a:t> to </a:t>
            </a:r>
            <a:r>
              <a:rPr lang="da-DK" dirty="0" err="1" smtClean="0"/>
              <a:t>demonstrate</a:t>
            </a:r>
            <a:r>
              <a:rPr lang="da-DK" dirty="0" smtClean="0"/>
              <a:t> </a:t>
            </a:r>
            <a:r>
              <a:rPr lang="da-DK" dirty="0" err="1" smtClean="0"/>
              <a:t>effective</a:t>
            </a:r>
            <a:r>
              <a:rPr lang="da-DK" dirty="0" smtClean="0"/>
              <a:t> and </a:t>
            </a:r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core</a:t>
            </a:r>
            <a:r>
              <a:rPr lang="da-DK" dirty="0" smtClean="0"/>
              <a:t> funds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Pro: Aid </a:t>
            </a:r>
            <a:r>
              <a:rPr lang="da-DK" dirty="0" err="1" smtClean="0"/>
              <a:t>effectiveness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Con: </a:t>
            </a:r>
            <a:r>
              <a:rPr lang="da-DK" dirty="0" err="1" smtClean="0"/>
              <a:t>Transparency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 B01: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Funds </a:t>
            </a:r>
            <a:r>
              <a:rPr lang="en-US" dirty="0"/>
              <a:t>are paid over to NGOs (local, national and international) for use at the latter’s discretion, and contribute to </a:t>
            </a:r>
            <a:r>
              <a:rPr lang="en-US" dirty="0" err="1"/>
              <a:t>programmes</a:t>
            </a:r>
            <a:r>
              <a:rPr lang="en-US" dirty="0"/>
              <a:t> and activities which NGOs have developed themselves, and which they implement on their own authority and responsibility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Definition B02: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recipient multilateral institution pools contributions so that they lose their identity and become an integral part of its financial assets.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844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Softly</a:t>
            </a:r>
            <a:r>
              <a:rPr lang="da-DK" dirty="0" smtClean="0"/>
              <a:t> </a:t>
            </a:r>
            <a:r>
              <a:rPr lang="da-DK" dirty="0" err="1" smtClean="0"/>
              <a:t>Earmarked</a:t>
            </a:r>
            <a:r>
              <a:rPr lang="da-DK" dirty="0" smtClean="0"/>
              <a:t> </a:t>
            </a:r>
            <a:r>
              <a:rPr lang="da-DK" dirty="0" err="1" smtClean="0"/>
              <a:t>contributions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type_of_aid</a:t>
            </a:r>
            <a:r>
              <a:rPr lang="da-DK" dirty="0" smtClean="0"/>
              <a:t> B03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 smtClean="0"/>
              <a:t>Given the </a:t>
            </a:r>
            <a:r>
              <a:rPr lang="da-DK" dirty="0" err="1" smtClean="0"/>
              <a:t>earmark</a:t>
            </a:r>
            <a:r>
              <a:rPr lang="da-DK" dirty="0" smtClean="0"/>
              <a:t>, </a:t>
            </a:r>
            <a:r>
              <a:rPr lang="da-DK" dirty="0" err="1" smtClean="0"/>
              <a:t>reporting</a:t>
            </a:r>
            <a:r>
              <a:rPr lang="da-DK" dirty="0" smtClean="0"/>
              <a:t>  </a:t>
            </a:r>
            <a:r>
              <a:rPr lang="da-DK" dirty="0" err="1" smtClean="0"/>
              <a:t>requirements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prone</a:t>
            </a:r>
            <a:r>
              <a:rPr lang="da-DK" dirty="0" smtClean="0"/>
              <a:t> to </a:t>
            </a:r>
            <a:r>
              <a:rPr lang="da-DK" dirty="0" err="1" smtClean="0"/>
              <a:t>resemble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. Re-</a:t>
            </a:r>
            <a:r>
              <a:rPr lang="da-DK" dirty="0" err="1" smtClean="0"/>
              <a:t>creating</a:t>
            </a:r>
            <a:r>
              <a:rPr lang="da-DK" dirty="0" smtClean="0"/>
              <a:t> the </a:t>
            </a:r>
            <a:r>
              <a:rPr lang="da-DK" dirty="0" err="1" smtClean="0"/>
              <a:t>structure</a:t>
            </a:r>
            <a:r>
              <a:rPr lang="da-DK" dirty="0" smtClean="0"/>
              <a:t> of </a:t>
            </a:r>
            <a:r>
              <a:rPr lang="da-DK" dirty="0" err="1" smtClean="0"/>
              <a:t>entire</a:t>
            </a:r>
            <a:r>
              <a:rPr lang="da-DK" dirty="0" smtClean="0"/>
              <a:t> </a:t>
            </a:r>
            <a:r>
              <a:rPr lang="da-DK" dirty="0" err="1" smtClean="0"/>
              <a:t>portfolios</a:t>
            </a:r>
            <a:r>
              <a:rPr lang="da-DK" dirty="0" smtClean="0"/>
              <a:t> of </a:t>
            </a:r>
            <a:r>
              <a:rPr lang="da-DK" dirty="0" err="1" smtClean="0"/>
              <a:t>projects</a:t>
            </a:r>
            <a:r>
              <a:rPr lang="da-DK" dirty="0" smtClean="0"/>
              <a:t>, in IATI activity-file, is not </a:t>
            </a:r>
            <a:r>
              <a:rPr lang="da-DK" dirty="0" err="1" smtClean="0"/>
              <a:t>feasible</a:t>
            </a:r>
            <a:r>
              <a:rPr lang="da-DK" dirty="0" smtClean="0"/>
              <a:t>, and </a:t>
            </a:r>
            <a:r>
              <a:rPr lang="da-DK" dirty="0" err="1" smtClean="0"/>
              <a:t>will</a:t>
            </a:r>
            <a:r>
              <a:rPr lang="da-DK" dirty="0" smtClean="0"/>
              <a:t> undermine the intention of ‘</a:t>
            </a:r>
            <a:r>
              <a:rPr lang="da-DK" dirty="0" err="1" smtClean="0"/>
              <a:t>soft</a:t>
            </a:r>
            <a:r>
              <a:rPr lang="da-DK" dirty="0" smtClean="0"/>
              <a:t> </a:t>
            </a:r>
            <a:r>
              <a:rPr lang="da-DK" dirty="0" err="1" smtClean="0"/>
              <a:t>earmarks</a:t>
            </a:r>
            <a:r>
              <a:rPr lang="da-DK" dirty="0" smtClean="0"/>
              <a:t>’ to </a:t>
            </a:r>
            <a:r>
              <a:rPr lang="da-DK" dirty="0" err="1" smtClean="0"/>
              <a:t>be</a:t>
            </a:r>
            <a:r>
              <a:rPr lang="da-DK" dirty="0" smtClean="0"/>
              <a:t> a more </a:t>
            </a:r>
            <a:r>
              <a:rPr lang="da-DK" dirty="0" err="1" smtClean="0"/>
              <a:t>effective</a:t>
            </a:r>
            <a:r>
              <a:rPr lang="da-DK" dirty="0" smtClean="0"/>
              <a:t> </a:t>
            </a:r>
            <a:r>
              <a:rPr lang="da-DK" dirty="0" err="1" smtClean="0"/>
              <a:t>modality</a:t>
            </a:r>
            <a:r>
              <a:rPr lang="da-DK" dirty="0" smtClean="0"/>
              <a:t>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Portfolios of </a:t>
            </a:r>
            <a:r>
              <a:rPr lang="da-DK" dirty="0" err="1" smtClean="0"/>
              <a:t>this</a:t>
            </a:r>
            <a:r>
              <a:rPr lang="da-DK" dirty="0" smtClean="0"/>
              <a:t> sort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defined</a:t>
            </a:r>
            <a:r>
              <a:rPr lang="da-DK" dirty="0" smtClean="0"/>
              <a:t> in the organisation-file.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But </a:t>
            </a:r>
            <a:r>
              <a:rPr lang="da-DK" dirty="0" err="1" smtClean="0"/>
              <a:t>how</a:t>
            </a:r>
            <a:r>
              <a:rPr lang="da-DK" dirty="0" smtClean="0"/>
              <a:t>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then</a:t>
            </a:r>
            <a:r>
              <a:rPr lang="da-DK" dirty="0" smtClean="0"/>
              <a:t> </a:t>
            </a:r>
            <a:r>
              <a:rPr lang="da-DK" dirty="0" err="1" smtClean="0"/>
              <a:t>map</a:t>
            </a:r>
            <a:r>
              <a:rPr lang="da-DK" dirty="0" smtClean="0"/>
              <a:t> or </a:t>
            </a:r>
            <a:r>
              <a:rPr lang="da-DK" dirty="0" err="1" smtClean="0"/>
              <a:t>join</a:t>
            </a:r>
            <a:r>
              <a:rPr lang="da-DK" dirty="0" smtClean="0"/>
              <a:t> the </a:t>
            </a:r>
            <a:r>
              <a:rPr lang="da-DK" dirty="0" err="1" smtClean="0"/>
              <a:t>individual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of the </a:t>
            </a:r>
            <a:r>
              <a:rPr lang="da-DK" dirty="0" err="1" smtClean="0"/>
              <a:t>portfolio</a:t>
            </a:r>
            <a:r>
              <a:rPr lang="da-DK" dirty="0" smtClean="0"/>
              <a:t>, in the activity-file?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 to their core-funded operations, international </a:t>
            </a:r>
            <a:r>
              <a:rPr lang="en-US" dirty="0" err="1"/>
              <a:t>organisations</a:t>
            </a:r>
            <a:r>
              <a:rPr lang="en-US" dirty="0"/>
              <a:t> set up and raise funds for specific </a:t>
            </a:r>
            <a:r>
              <a:rPr lang="en-US" dirty="0" err="1"/>
              <a:t>programmes</a:t>
            </a:r>
            <a:r>
              <a:rPr lang="en-US" dirty="0"/>
              <a:t> and funds with clearly identified sectoral, thematic or geographical focus. Donors’ bilateral contributions to such </a:t>
            </a:r>
            <a:r>
              <a:rPr lang="en-US" dirty="0" err="1"/>
              <a:t>programmes</a:t>
            </a:r>
            <a:r>
              <a:rPr lang="en-US" dirty="0"/>
              <a:t> and funds are recorded here, e.g. “UNICEF girls’ education”, “Education For All Fast Track Initiative”, various trust funds, including for reconstruction (e.g. Afghanistan Reconstruction Trust Fund).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1853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Proposal</a:t>
            </a:r>
            <a:r>
              <a:rPr lang="da-DK" dirty="0" smtClean="0"/>
              <a:t>: </a:t>
            </a:r>
            <a:r>
              <a:rPr lang="da-DK" dirty="0" err="1" smtClean="0"/>
              <a:t>Joining</a:t>
            </a:r>
            <a:r>
              <a:rPr lang="da-DK" dirty="0" smtClean="0"/>
              <a:t> the standards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However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(</a:t>
            </a:r>
            <a:r>
              <a:rPr lang="da-DK" dirty="0" err="1" smtClean="0"/>
              <a:t>publishers</a:t>
            </a:r>
            <a:r>
              <a:rPr lang="da-DK" dirty="0" smtClean="0"/>
              <a:t>) </a:t>
            </a:r>
            <a:r>
              <a:rPr lang="da-DK" dirty="0" err="1" smtClean="0"/>
              <a:t>choose</a:t>
            </a:r>
            <a:r>
              <a:rPr lang="da-DK" dirty="0" smtClean="0"/>
              <a:t> to segregate </a:t>
            </a:r>
            <a:r>
              <a:rPr lang="da-DK" dirty="0" err="1" smtClean="0"/>
              <a:t>our</a:t>
            </a:r>
            <a:r>
              <a:rPr lang="da-DK" dirty="0" smtClean="0"/>
              <a:t> overall budget (</a:t>
            </a:r>
            <a:r>
              <a:rPr lang="da-DK" dirty="0" err="1" smtClean="0"/>
              <a:t>e.g</a:t>
            </a:r>
            <a:r>
              <a:rPr lang="da-DK" dirty="0" smtClean="0"/>
              <a:t> </a:t>
            </a:r>
            <a:r>
              <a:rPr lang="da-DK" dirty="0" err="1" smtClean="0"/>
              <a:t>according</a:t>
            </a:r>
            <a:r>
              <a:rPr lang="da-DK" dirty="0" smtClean="0"/>
              <a:t> to </a:t>
            </a:r>
            <a:r>
              <a:rPr lang="da-DK" dirty="0" err="1" smtClean="0"/>
              <a:t>themes</a:t>
            </a:r>
            <a:r>
              <a:rPr lang="da-DK" dirty="0" smtClean="0"/>
              <a:t>, </a:t>
            </a:r>
            <a:r>
              <a:rPr lang="da-DK" dirty="0" err="1" smtClean="0"/>
              <a:t>SDG’s</a:t>
            </a:r>
            <a:r>
              <a:rPr lang="da-DK" dirty="0"/>
              <a:t> </a:t>
            </a:r>
            <a:r>
              <a:rPr lang="da-DK" dirty="0" smtClean="0"/>
              <a:t>or </a:t>
            </a:r>
            <a:r>
              <a:rPr lang="da-DK" dirty="0" err="1" smtClean="0"/>
              <a:t>geography</a:t>
            </a:r>
            <a:r>
              <a:rPr lang="da-DK" dirty="0" smtClean="0"/>
              <a:t>),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able</a:t>
            </a:r>
            <a:r>
              <a:rPr lang="da-DK" dirty="0" smtClean="0"/>
              <a:t> to </a:t>
            </a:r>
            <a:r>
              <a:rPr lang="da-DK" dirty="0" err="1" smtClean="0"/>
              <a:t>publish</a:t>
            </a:r>
            <a:r>
              <a:rPr lang="da-DK" dirty="0" smtClean="0"/>
              <a:t> it in IATI organisation-file format.</a:t>
            </a:r>
          </a:p>
          <a:p>
            <a:r>
              <a:rPr lang="da-DK" dirty="0" err="1" smtClean="0"/>
              <a:t>Each</a:t>
            </a:r>
            <a:r>
              <a:rPr lang="da-DK" dirty="0" smtClean="0"/>
              <a:t> ‘budgetline’ </a:t>
            </a:r>
            <a:r>
              <a:rPr lang="da-DK" dirty="0" err="1" smtClean="0"/>
              <a:t>should</a:t>
            </a:r>
            <a:r>
              <a:rPr lang="da-DK" dirty="0" smtClean="0"/>
              <a:t> have a </a:t>
            </a:r>
            <a:r>
              <a:rPr lang="da-DK" dirty="0" err="1" smtClean="0"/>
              <a:t>unique</a:t>
            </a:r>
            <a:r>
              <a:rPr lang="da-DK" dirty="0" smtClean="0"/>
              <a:t> id, held by a standard tag &lt;</a:t>
            </a:r>
            <a:r>
              <a:rPr lang="da-DK" dirty="0" err="1" smtClean="0"/>
              <a:t>budgetline_id</a:t>
            </a:r>
            <a:r>
              <a:rPr lang="da-DK" dirty="0" smtClean="0"/>
              <a:t>&gt;</a:t>
            </a:r>
          </a:p>
          <a:p>
            <a:r>
              <a:rPr lang="da-DK" dirty="0" smtClean="0"/>
              <a:t>The same tag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introduced</a:t>
            </a:r>
            <a:r>
              <a:rPr lang="da-DK" dirty="0" smtClean="0"/>
              <a:t>, as a </a:t>
            </a:r>
            <a:r>
              <a:rPr lang="da-DK" dirty="0" err="1" smtClean="0"/>
              <a:t>voluntary</a:t>
            </a:r>
            <a:r>
              <a:rPr lang="da-DK" dirty="0" smtClean="0"/>
              <a:t> element of the activity-standard, at </a:t>
            </a:r>
            <a:r>
              <a:rPr lang="da-DK" dirty="0" err="1" smtClean="0"/>
              <a:t>activity-level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Thus, all </a:t>
            </a:r>
            <a:r>
              <a:rPr lang="da-DK" dirty="0" err="1" smtClean="0"/>
              <a:t>publishers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able</a:t>
            </a:r>
            <a:r>
              <a:rPr lang="da-DK" dirty="0" smtClean="0"/>
              <a:t> to </a:t>
            </a:r>
            <a:r>
              <a:rPr lang="da-DK" dirty="0" err="1" smtClean="0"/>
              <a:t>publish</a:t>
            </a:r>
            <a:r>
              <a:rPr lang="da-DK" dirty="0" smtClean="0"/>
              <a:t> data in </a:t>
            </a:r>
            <a:r>
              <a:rPr lang="da-DK" dirty="0" err="1" smtClean="0"/>
              <a:t>accordance</a:t>
            </a:r>
            <a:r>
              <a:rPr lang="da-DK" dirty="0" smtClean="0"/>
              <a:t> with </a:t>
            </a:r>
            <a:r>
              <a:rPr lang="da-DK" dirty="0" err="1" smtClean="0"/>
              <a:t>their</a:t>
            </a:r>
            <a:r>
              <a:rPr lang="da-DK" dirty="0" smtClean="0"/>
              <a:t> </a:t>
            </a:r>
            <a:r>
              <a:rPr lang="da-DK" dirty="0" err="1" smtClean="0"/>
              <a:t>actual</a:t>
            </a:r>
            <a:r>
              <a:rPr lang="da-DK" dirty="0" smtClean="0"/>
              <a:t> budgetting/</a:t>
            </a:r>
            <a:r>
              <a:rPr lang="da-DK" dirty="0" err="1" smtClean="0"/>
              <a:t>planning</a:t>
            </a:r>
            <a:r>
              <a:rPr lang="da-DK" dirty="0" smtClean="0"/>
              <a:t> procedures, </a:t>
            </a:r>
            <a:r>
              <a:rPr lang="da-DK" dirty="0" err="1" smtClean="0"/>
              <a:t>without</a:t>
            </a:r>
            <a:r>
              <a:rPr lang="da-DK" dirty="0" smtClean="0"/>
              <a:t> </a:t>
            </a:r>
            <a:r>
              <a:rPr lang="da-DK" dirty="0" err="1" smtClean="0"/>
              <a:t>recreating</a:t>
            </a:r>
            <a:r>
              <a:rPr lang="da-DK" dirty="0" smtClean="0"/>
              <a:t> </a:t>
            </a: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portfolio-structures</a:t>
            </a:r>
            <a:r>
              <a:rPr lang="da-DK" dirty="0" smtClean="0"/>
              <a:t> as </a:t>
            </a:r>
            <a:r>
              <a:rPr lang="da-DK" dirty="0" err="1" smtClean="0"/>
              <a:t>hierarchies</a:t>
            </a:r>
            <a:r>
              <a:rPr lang="da-DK" dirty="0" smtClean="0"/>
              <a:t> or </a:t>
            </a:r>
            <a:r>
              <a:rPr lang="da-DK" dirty="0" err="1" smtClean="0"/>
              <a:t>otherwise</a:t>
            </a:r>
            <a:r>
              <a:rPr lang="da-DK" dirty="0" smtClean="0"/>
              <a:t> ‘</a:t>
            </a:r>
            <a:r>
              <a:rPr lang="da-DK" dirty="0" err="1" smtClean="0"/>
              <a:t>related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’ in the activity-file.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4854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641350"/>
            <a:ext cx="7935912" cy="508680"/>
          </a:xfrm>
        </p:spPr>
        <p:txBody>
          <a:bodyPr/>
          <a:lstStyle/>
          <a:p>
            <a:r>
              <a:rPr lang="en-GB" dirty="0" smtClean="0"/>
              <a:t>What could it look like?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4988" y="1293923"/>
            <a:ext cx="7935912" cy="46544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Organisation standard:</a:t>
            </a:r>
          </a:p>
          <a:p>
            <a:pPr marL="324000" lvl="2" indent="0">
              <a:buNone/>
            </a:pPr>
            <a:r>
              <a:rPr lang="en-GB" dirty="0" smtClean="0"/>
              <a:t>Each element of the budget (each portfolio or separate programme) should be identified - &lt;budget-line&gt; constitution primary key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13/11 2018 4:30 PM, Madhavi (Orange Room)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slides, 14 November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8</a:t>
            </a:fld>
            <a:endParaRPr lang="en-GB" dirty="0"/>
          </a:p>
        </p:txBody>
      </p:sp>
      <p:cxnSp>
        <p:nvCxnSpPr>
          <p:cNvPr id="9" name="Lige forbindelse 8"/>
          <p:cNvCxnSpPr/>
          <p:nvPr/>
        </p:nvCxnSpPr>
        <p:spPr>
          <a:xfrm>
            <a:off x="668995" y="2495007"/>
            <a:ext cx="7667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418818" y="3592286"/>
            <a:ext cx="0" cy="22206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 flipH="1">
            <a:off x="534987" y="2638902"/>
            <a:ext cx="7484953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dirty="0" smtClean="0"/>
              <a:t>Activity standard:</a:t>
            </a:r>
          </a:p>
          <a:p>
            <a:pPr marL="324000" lvl="2"/>
            <a:r>
              <a:rPr lang="en-GB" sz="1600" dirty="0" smtClean="0">
                <a:latin typeface="Verdana" pitchFamily="34" charset="0"/>
              </a:rPr>
              <a:t>Activities should include one designated (voluntary) tag - &lt;budget-line&gt; constitution foreign key (referring to Organisation-file)</a:t>
            </a:r>
            <a:endParaRPr lang="en-GB" sz="1600" dirty="0">
              <a:latin typeface="Verdana" pitchFamily="34" charset="0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534988" y="3821905"/>
            <a:ext cx="3742476" cy="2339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dirty="0" smtClean="0"/>
              <a:t>Activity, reporting receipt of incoming transactions</a:t>
            </a:r>
          </a:p>
          <a:p>
            <a:pPr lvl="1"/>
            <a:r>
              <a:rPr lang="en-GB" sz="1600" dirty="0" err="1" smtClean="0">
                <a:latin typeface="Verdana" pitchFamily="34" charset="0"/>
              </a:rPr>
              <a:t>Type_of_aid</a:t>
            </a:r>
            <a:r>
              <a:rPr lang="en-GB" sz="1600" dirty="0" smtClean="0">
                <a:latin typeface="Verdana" pitchFamily="34" charset="0"/>
              </a:rPr>
              <a:t>: B03</a:t>
            </a:r>
          </a:p>
          <a:p>
            <a:pPr lvl="1"/>
            <a:r>
              <a:rPr lang="en-GB" sz="1600" dirty="0" smtClean="0">
                <a:latin typeface="Verdana" pitchFamily="34" charset="0"/>
              </a:rPr>
              <a:t>Budget-line ref.</a:t>
            </a:r>
          </a:p>
          <a:p>
            <a:pPr lvl="1"/>
            <a:endParaRPr lang="en-GB" sz="1600" dirty="0" smtClean="0">
              <a:latin typeface="Verdana" pitchFamily="34" charset="0"/>
            </a:endParaRPr>
          </a:p>
          <a:p>
            <a:r>
              <a:rPr lang="en-GB" sz="1600" dirty="0" smtClean="0">
                <a:latin typeface="Verdana" pitchFamily="34" charset="0"/>
              </a:rPr>
              <a:t>Interpretation: This activity represents softly earmarked incoming funds; will not include outgoing transactions</a:t>
            </a:r>
            <a:endParaRPr lang="en-GB" sz="1600" dirty="0">
              <a:latin typeface="Verdana" pitchFamily="34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4594416" y="3821905"/>
            <a:ext cx="4017838" cy="2339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dirty="0" smtClean="0"/>
              <a:t>Activity, with disbursements and expenditures</a:t>
            </a:r>
            <a:endParaRPr lang="en-GB" sz="1600" dirty="0" smtClean="0">
              <a:latin typeface="Verdana" pitchFamily="34" charset="0"/>
            </a:endParaRPr>
          </a:p>
          <a:p>
            <a:pPr lvl="1"/>
            <a:r>
              <a:rPr lang="en-GB" sz="1600" dirty="0" smtClean="0">
                <a:latin typeface="Verdana" pitchFamily="34" charset="0"/>
              </a:rPr>
              <a:t>Budget-line ref.</a:t>
            </a:r>
          </a:p>
          <a:p>
            <a:pPr lvl="1"/>
            <a:endParaRPr lang="en-GB" sz="1600" dirty="0" smtClean="0">
              <a:latin typeface="Verdana" pitchFamily="34" charset="0"/>
            </a:endParaRPr>
          </a:p>
          <a:p>
            <a:r>
              <a:rPr lang="en-GB" sz="1600" dirty="0" smtClean="0">
                <a:latin typeface="Verdana" pitchFamily="34" charset="0"/>
              </a:rPr>
              <a:t>Interpretation: This activity is funded under the specified section of the agencies budget. Only tightly earmarked incoming funds may be published</a:t>
            </a:r>
            <a:endParaRPr lang="en-GB" sz="1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0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</a:t>
            </a:r>
            <a:r>
              <a:rPr lang="da-DK" dirty="0" err="1" smtClean="0"/>
              <a:t>being</a:t>
            </a:r>
            <a:r>
              <a:rPr lang="da-DK" dirty="0" smtClean="0"/>
              <a:t> </a:t>
            </a:r>
            <a:r>
              <a:rPr lang="da-DK" dirty="0" err="1" smtClean="0"/>
              <a:t>tested</a:t>
            </a:r>
            <a:r>
              <a:rPr lang="da-DK" dirty="0" smtClean="0"/>
              <a:t> by Denmark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Denmark’s Strategic Partners, among Danish CSO’s, have committed themselves to become IATI-publishers</a:t>
            </a:r>
          </a:p>
          <a:p>
            <a:r>
              <a:rPr lang="en-GB" dirty="0" smtClean="0"/>
              <a:t>All commitments are made under the softly earmarked modality B_03</a:t>
            </a:r>
          </a:p>
          <a:p>
            <a:r>
              <a:rPr lang="en-GB" dirty="0" smtClean="0"/>
              <a:t>Partners are proposed to map individual activities to organisational budget, using vocabulary 4 of the country-budget tag</a:t>
            </a:r>
          </a:p>
          <a:p>
            <a:r>
              <a:rPr lang="en-GB" dirty="0" smtClean="0"/>
              <a:t>More details are shared in hand-out (word-file)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13/11 2018 4:30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Final slides, 14 November</a:t>
            </a:r>
            <a:endParaRPr lang="en-GB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38427764"/>
      </p:ext>
    </p:extLst>
  </p:cSld>
  <p:clrMapOvr>
    <a:masterClrMapping/>
  </p:clrMapOvr>
</p:sld>
</file>

<file path=ppt/theme/theme1.xml><?xml version="1.0" encoding="utf-8"?>
<a:theme xmlns:a="http://schemas.openxmlformats.org/drawingml/2006/main" name="Danida_UK">
  <a:themeElements>
    <a:clrScheme name="Danida">
      <a:dk1>
        <a:sysClr val="windowText" lastClr="000000"/>
      </a:dk1>
      <a:lt1>
        <a:sysClr val="window" lastClr="FFFFFF"/>
      </a:lt1>
      <a:dk2>
        <a:srgbClr val="6D6E71"/>
      </a:dk2>
      <a:lt2>
        <a:srgbClr val="FFCB1F"/>
      </a:lt2>
      <a:accent1>
        <a:srgbClr val="FFCB1F"/>
      </a:accent1>
      <a:accent2>
        <a:srgbClr val="FFDF9B"/>
      </a:accent2>
      <a:accent3>
        <a:srgbClr val="001A4B"/>
      </a:accent3>
      <a:accent4>
        <a:srgbClr val="5F7299"/>
      </a:accent4>
      <a:accent5>
        <a:srgbClr val="9FA7C2"/>
      </a:accent5>
      <a:accent6>
        <a:srgbClr val="BAA254"/>
      </a:accent6>
      <a:hlink>
        <a:srgbClr val="9FA7C2"/>
      </a:hlink>
      <a:folHlink>
        <a:srgbClr val="001A4B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2"/>
          </a:solidFill>
        </a:ln>
      </a:spPr>
      <a:bodyPr rtlCol="0" anchor="ctr"/>
      <a:lstStyle>
        <a:defPPr algn="l">
          <a:defRPr sz="2000" smtClean="0"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Danida_UK</Template>
  <TotalTime>192</TotalTime>
  <Words>1260</Words>
  <Application>Microsoft Office PowerPoint</Application>
  <PresentationFormat>Skærmshow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Danida_UK</vt:lpstr>
      <vt:lpstr>PowerPoint-præsentation</vt:lpstr>
      <vt:lpstr>Soft Earmarks</vt:lpstr>
      <vt:lpstr>Modalities of Cooperation</vt:lpstr>
      <vt:lpstr>Project assistance – type_of_aid C01</vt:lpstr>
      <vt:lpstr>Core support – type_of_aid B01 &amp; B02</vt:lpstr>
      <vt:lpstr>Softly Earmarked contributions type_of_aid B03</vt:lpstr>
      <vt:lpstr>Proposal: Joining the standards</vt:lpstr>
      <vt:lpstr>What could it look like?</vt:lpstr>
      <vt:lpstr>What is being tested by Denmark</vt:lpstr>
      <vt:lpstr>Next step: Preparing proposal for IATI v. 3</vt:lpstr>
      <vt:lpstr>PS – please note relation to other presentations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Ole Jacob Hjøllund</dc:creator>
  <cp:lastModifiedBy>Ole Jacob Hjøllund</cp:lastModifiedBy>
  <cp:revision>37</cp:revision>
  <dcterms:created xsi:type="dcterms:W3CDTF">2018-11-01T16:04:15Z</dcterms:created>
  <dcterms:modified xsi:type="dcterms:W3CDTF">2018-11-14T02:57:24Z</dcterms:modified>
</cp:coreProperties>
</file>