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76" r:id="rId6"/>
    <p:sldId id="284" r:id="rId7"/>
    <p:sldId id="301" r:id="rId8"/>
    <p:sldId id="309" r:id="rId9"/>
    <p:sldId id="281" r:id="rId10"/>
    <p:sldId id="304" r:id="rId11"/>
    <p:sldId id="307" r:id="rId12"/>
    <p:sldId id="308" r:id="rId13"/>
    <p:sldId id="28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73048" autoAdjust="0"/>
  </p:normalViewPr>
  <p:slideViewPr>
    <p:cSldViewPr>
      <p:cViewPr>
        <p:scale>
          <a:sx n="120" d="100"/>
          <a:sy n="120" d="100"/>
        </p:scale>
        <p:origin x="114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3E154-9A37-42DC-9011-6D936AEB9819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DE95A-CABB-44F5-A701-5C00462F2E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30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5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2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/>
              <a:t>1 – process with</a:t>
            </a:r>
            <a:r>
              <a:rPr lang="en-US" baseline="0" dirty="0"/>
              <a:t> MDF to construct RF based on your RF’s, matching of indicators</a:t>
            </a:r>
          </a:p>
          <a:p>
            <a:pPr eaLnBrk="1" hangingPunct="1"/>
            <a:r>
              <a:rPr lang="en-US" baseline="0" dirty="0"/>
              <a:t>2 – Making sure that people understand and support what we are doing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2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5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we do </a:t>
            </a:r>
            <a:r>
              <a:rPr lang="en-US" u="sng" dirty="0"/>
              <a:t>not</a:t>
            </a:r>
            <a:r>
              <a:rPr lang="en-US" dirty="0"/>
              <a:t> enforce our own result framework and corresponding indicators on our partners.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52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since not all indicators can be aggregated over time, the running</a:t>
            </a:r>
            <a:r>
              <a:rPr lang="en-US" baseline="0" dirty="0"/>
              <a:t> total is reported separately.</a:t>
            </a:r>
          </a:p>
          <a:p>
            <a:r>
              <a:rPr lang="en-US" baseline="0" dirty="0"/>
              <a:t>Issue for the standard: should we define more levels of aggregation (not </a:t>
            </a:r>
            <a:r>
              <a:rPr lang="en-US" baseline="0" dirty="0" err="1"/>
              <a:t>aggregtable</a:t>
            </a:r>
            <a:r>
              <a:rPr lang="en-US" baseline="0" dirty="0"/>
              <a:t>, </a:t>
            </a:r>
            <a:r>
              <a:rPr lang="en-US" baseline="0" dirty="0" err="1"/>
              <a:t>aggregatable</a:t>
            </a:r>
            <a:r>
              <a:rPr lang="en-US" baseline="0" dirty="0"/>
              <a:t> except over time, </a:t>
            </a:r>
            <a:r>
              <a:rPr lang="en-US" baseline="0" dirty="0" err="1"/>
              <a:t>aggregatable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our direct partners aggregate on behalf of all partners in the network. This restriction can be relaxed if one makes sure that result are being registered</a:t>
            </a:r>
            <a:r>
              <a:rPr lang="en-US" baseline="0" dirty="0"/>
              <a:t> by the organization achieving them:  all partners must publish in IATI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DE95A-CABB-44F5-A701-5C00462F2E4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06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0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2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986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26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u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093884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" name="Picture 14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1219411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44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la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093884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12" descr="RO_BZ~LPPT_di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1219411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5904" y="2474908"/>
            <a:ext cx="4800635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44736" y="3513150"/>
            <a:ext cx="485778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6572251" y="6380164"/>
            <a:ext cx="4953000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1E2D2B-3D82-44FB-A3AD-A7CE14E7EB65}" type="datetime1">
              <a:rPr lang="nl-NL"/>
              <a:pPr>
                <a:defRPr/>
              </a:pPr>
              <a:t>26-11-2018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80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Picture 11" descr="RO__vervolgpagina~L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411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0462717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93144" y="1798626"/>
            <a:ext cx="10477573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4EADDD-146E-4F7B-85FB-B3E4D376F490}" type="datetime1">
              <a:rPr lang="nl-NL"/>
              <a:pPr>
                <a:defRPr/>
              </a:pPr>
              <a:t>26-11-2018</a:t>
            </a:fld>
            <a:endParaRPr lang="nl-NL" dirty="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4C42D-5AC3-464F-8826-595EB679BA67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70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54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323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625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27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433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0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90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361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5" name="Picture 4" descr="RO_BZ~LPPT_dia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9525"/>
            <a:ext cx="1219411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3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>
          <a:solidFill>
            <a:srgbClr val="FFFFFF"/>
          </a:solidFill>
          <a:latin typeface="+mn-lt"/>
          <a:cs typeface="+mn-cs"/>
        </a:defRPr>
      </a:lvl2pPr>
      <a:lvl3pPr marL="3556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FFFFFF"/>
          </a:solidFill>
          <a:latin typeface="+mn-lt"/>
          <a:cs typeface="+mn-cs"/>
        </a:defRPr>
      </a:lvl3pPr>
      <a:lvl4pPr marL="5334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FFFFFF"/>
          </a:solidFill>
          <a:latin typeface="+mn-lt"/>
          <a:cs typeface="+mn-cs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5pPr>
      <a:lvl6pPr marL="11684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6pPr>
      <a:lvl7pPr marL="16256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7pPr>
      <a:lvl8pPr marL="20828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8pPr>
      <a:lvl9pPr marL="2540000" indent="-176213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1233488"/>
            <a:ext cx="108923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1" y="1798638"/>
            <a:ext cx="1089236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7468" y="6538913"/>
            <a:ext cx="5541433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D6E7D0-55B8-4ED0-8956-F13AACD14E52}" type="datetime1">
              <a:rPr lang="nl-NL"/>
              <a:pPr>
                <a:defRPr/>
              </a:pPr>
              <a:t>26-11-2018</a:t>
            </a:fld>
            <a:endParaRPr lang="nl-NL" dirty="0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9001" y="6369051"/>
            <a:ext cx="5552017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DCA374-FC68-4079-846F-DBDE7AE7A75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0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CC003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it.ly/DDresultsTe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04520" y="2276873"/>
            <a:ext cx="4283968" cy="94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IATI TAG 2018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68008" y="3103024"/>
            <a:ext cx="4320480" cy="16221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sz="3200" dirty="0"/>
              <a:t>Monitoring the results Dialogue &amp; Dissent</a:t>
            </a:r>
          </a:p>
          <a:p>
            <a:pPr marL="0" indent="0" eaLnBrk="1" hangingPunct="1"/>
            <a:endParaRPr lang="en-US" sz="3200" dirty="0"/>
          </a:p>
          <a:p>
            <a:pPr marL="0" indent="0" eaLnBrk="1" hangingPunct="1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6" y="332656"/>
            <a:ext cx="5276449" cy="6336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767" y="1666563"/>
            <a:ext cx="113127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IATI &amp; dashboards</a:t>
            </a:r>
            <a:endParaRPr lang="en-US" sz="900" b="1" dirty="0">
              <a:solidFill>
                <a:srgbClr val="FF0000"/>
              </a:solidFill>
            </a:endParaRPr>
          </a:p>
          <a:p>
            <a:pPr algn="ctr"/>
            <a:endParaRPr lang="nl-NL" sz="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216" y="2821329"/>
            <a:ext cx="47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FF0000"/>
                </a:solidFill>
              </a:rPr>
              <a:t>ToC</a:t>
            </a:r>
            <a:endParaRPr lang="nl-NL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193" y="3434379"/>
            <a:ext cx="117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Bottom-up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527" y="3219848"/>
            <a:ext cx="939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M&amp;E</a:t>
            </a:r>
            <a:endParaRPr lang="nl-NL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6503" y="4580604"/>
            <a:ext cx="117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Qualitative &amp; Quantitative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5773" y="2645738"/>
            <a:ext cx="117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Cooperation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0217" y="3967554"/>
            <a:ext cx="117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Methodology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4645" y="3667863"/>
            <a:ext cx="117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Guidelines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4520" y="5157192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Marie-Louise Wijne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Jelmer Kamstra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Pelle Aardema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Herman van Loon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6213" y="2901204"/>
            <a:ext cx="89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Trust</a:t>
            </a:r>
            <a:endParaRPr lang="nl-NL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t="17704" r="19404" b="35425"/>
          <a:stretch/>
        </p:blipFill>
        <p:spPr>
          <a:xfrm>
            <a:off x="45566" y="1138803"/>
            <a:ext cx="12113219" cy="5170517"/>
          </a:xfrm>
          <a:prstGeom prst="rect">
            <a:avLst/>
          </a:prstGeom>
        </p:spPr>
      </p:pic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300" y="1171853"/>
            <a:ext cx="7847038" cy="632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Diversity of Dialogue &amp; Dissent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25+ partnership </a:t>
            </a:r>
            <a:r>
              <a:rPr lang="nl-NL" dirty="0" err="1"/>
              <a:t>organisations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30+ partner </a:t>
            </a:r>
            <a:r>
              <a:rPr lang="nl-NL" dirty="0" err="1"/>
              <a:t>ToC’s</a:t>
            </a:r>
            <a:r>
              <a:rPr lang="nl-NL" dirty="0"/>
              <a:t> / </a:t>
            </a:r>
            <a:r>
              <a:rPr lang="nl-NL" dirty="0" err="1"/>
              <a:t>themes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60+ </a:t>
            </a:r>
            <a:r>
              <a:rPr lang="nl-NL" dirty="0" err="1"/>
              <a:t>countries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5+ NMFA </a:t>
            </a:r>
            <a:r>
              <a:rPr lang="nl-NL" dirty="0" err="1"/>
              <a:t>departments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91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300" y="1171853"/>
            <a:ext cx="7847038" cy="632691"/>
          </a:xfrm>
        </p:spPr>
        <p:txBody>
          <a:bodyPr>
            <a:normAutofit/>
          </a:bodyPr>
          <a:lstStyle/>
          <a:p>
            <a:r>
              <a:rPr lang="en-US" dirty="0"/>
              <a:t>Results Monitoring Approach Dialogue &amp; Dissent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93858" y="2204864"/>
            <a:ext cx="7858180" cy="386734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Qualitative &amp; 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up, together with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 ‘story’ about what D&amp;D is and achieves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0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300" y="1171853"/>
            <a:ext cx="7847038" cy="632691"/>
          </a:xfrm>
        </p:spPr>
        <p:txBody>
          <a:bodyPr>
            <a:normAutofit/>
          </a:bodyPr>
          <a:lstStyle/>
          <a:p>
            <a:r>
              <a:rPr lang="en-US" dirty="0"/>
              <a:t>Road thus far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3145" y="1798626"/>
            <a:ext cx="8843216" cy="427358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Partners developed their own result frameworks (up to 130+ indicators per partner)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Dialogue &amp; Dissent </a:t>
            </a:r>
            <a:r>
              <a:rPr lang="en-US" dirty="0" err="1">
                <a:solidFill>
                  <a:schemeClr val="tx1"/>
                </a:solidFill>
              </a:rPr>
              <a:t>ToC</a:t>
            </a:r>
            <a:r>
              <a:rPr lang="en-US" dirty="0">
                <a:solidFill>
                  <a:schemeClr val="tx1"/>
                </a:solidFill>
              </a:rPr>
              <a:t> further developed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Exercise with consultant &amp; partners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clustering indicators (30+ indicators)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Results report 2016  selection of 8 indicators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Oct 2017 consultation with partners  6 core indicators and additional guidance on reporting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02" y="1171853"/>
            <a:ext cx="1488554" cy="1897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32504" y="2276872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Indicator</a:t>
            </a:r>
            <a:endParaRPr lang="nl-NL" sz="1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4797152"/>
            <a:ext cx="1328222" cy="137299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950371" y="3215336"/>
            <a:ext cx="14401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7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300" y="1171853"/>
            <a:ext cx="7847038" cy="632691"/>
          </a:xfrm>
        </p:spPr>
        <p:txBody>
          <a:bodyPr>
            <a:normAutofit fontScale="90000"/>
          </a:bodyPr>
          <a:lstStyle/>
          <a:p>
            <a:r>
              <a:rPr lang="en-US" dirty="0"/>
              <a:t>Framing quantitative results in the Theory of Change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47328" y="1556792"/>
            <a:ext cx="1008112" cy="439248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07369" y="1820572"/>
            <a:ext cx="5040560" cy="4273580"/>
          </a:xfrm>
        </p:spPr>
        <p:txBody>
          <a:bodyPr>
            <a:noAutofit/>
          </a:bodyPr>
          <a:lstStyle/>
          <a:p>
            <a:endParaRPr lang="en-GB" sz="1200" b="1" dirty="0"/>
          </a:p>
          <a:p>
            <a:r>
              <a:rPr lang="en-GB" sz="1200" b="1" dirty="0"/>
              <a:t>Inclusive sustainable development in LLMICs</a:t>
            </a:r>
            <a:endParaRPr lang="en-US" sz="1200" b="1" dirty="0"/>
          </a:p>
          <a:p>
            <a:r>
              <a:rPr lang="en-GB" sz="1200" b="1" dirty="0"/>
              <a:t>	</a:t>
            </a:r>
            <a:r>
              <a:rPr lang="en-GB" sz="1200" i="1" dirty="0"/>
              <a:t>thematic departments</a:t>
            </a:r>
          </a:p>
          <a:p>
            <a:endParaRPr lang="en-GB" sz="1200" b="1" dirty="0"/>
          </a:p>
          <a:p>
            <a:r>
              <a:rPr lang="en-GB" sz="1200" b="1" dirty="0"/>
              <a:t>Improved laws, policies, norms, attitudes and practices</a:t>
            </a:r>
          </a:p>
          <a:p>
            <a:r>
              <a:rPr lang="en-GB" sz="1200" b="1" dirty="0"/>
              <a:t>	</a:t>
            </a:r>
            <a:r>
              <a:rPr lang="en-GB" sz="1200" i="1" dirty="0"/>
              <a:t>change on paper &amp; change in behaviour</a:t>
            </a:r>
            <a:r>
              <a:rPr lang="en-GB" sz="1200" b="1" dirty="0"/>
              <a:t>	</a:t>
            </a:r>
          </a:p>
          <a:p>
            <a:endParaRPr lang="en-GB" sz="1200" b="1" dirty="0"/>
          </a:p>
          <a:p>
            <a:r>
              <a:rPr lang="en-GB" sz="1200" b="1" dirty="0"/>
              <a:t>Towards improved laws, policies, norms and practices</a:t>
            </a:r>
          </a:p>
          <a:p>
            <a:r>
              <a:rPr lang="en-GB" sz="1200" b="1" dirty="0"/>
              <a:t>	</a:t>
            </a:r>
            <a:r>
              <a:rPr lang="en-GB" sz="1200" i="1" dirty="0"/>
              <a:t>agenda setting, framing and/or creating space to 	engage</a:t>
            </a:r>
          </a:p>
          <a:p>
            <a:endParaRPr lang="en-GB" sz="1200" b="1" dirty="0"/>
          </a:p>
          <a:p>
            <a:r>
              <a:rPr lang="en-GB" sz="1200" b="1" dirty="0"/>
              <a:t>Civil society Engagement </a:t>
            </a:r>
          </a:p>
          <a:p>
            <a:r>
              <a:rPr lang="en-GB" sz="1200" b="1" dirty="0"/>
              <a:t>	</a:t>
            </a:r>
            <a:r>
              <a:rPr lang="en-GB" sz="1200" i="1" dirty="0"/>
              <a:t>Advocacy initiatives</a:t>
            </a:r>
          </a:p>
          <a:p>
            <a:endParaRPr lang="en-GB" sz="1200" b="1" dirty="0"/>
          </a:p>
          <a:p>
            <a:r>
              <a:rPr lang="en-GB" sz="1200" b="1" dirty="0"/>
              <a:t>Civil society strengthening </a:t>
            </a:r>
          </a:p>
          <a:p>
            <a:r>
              <a:rPr lang="en-GB" sz="1200" b="1" dirty="0"/>
              <a:t>	</a:t>
            </a:r>
            <a:r>
              <a:rPr lang="en-GB" sz="1200" i="1" dirty="0"/>
              <a:t>Capacity &amp; Legitimacy</a:t>
            </a:r>
          </a:p>
          <a:p>
            <a:endParaRPr lang="en-GB" sz="1200" b="1" dirty="0"/>
          </a:p>
          <a:p>
            <a:endParaRPr lang="en-GB" sz="1200" b="1" dirty="0"/>
          </a:p>
          <a:p>
            <a:endParaRPr lang="en-GB" sz="1200" b="1" dirty="0"/>
          </a:p>
          <a:p>
            <a:endParaRPr lang="en-GB" sz="1200" b="1" dirty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115" r="70747" b="48711"/>
          <a:stretch/>
        </p:blipFill>
        <p:spPr>
          <a:xfrm>
            <a:off x="5987989" y="2784878"/>
            <a:ext cx="5976664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312" name="Straight Arrow Connector 13311"/>
          <p:cNvCxnSpPr/>
          <p:nvPr/>
        </p:nvCxnSpPr>
        <p:spPr>
          <a:xfrm>
            <a:off x="4632395" y="3007924"/>
            <a:ext cx="1283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632395" y="3392531"/>
            <a:ext cx="1260141" cy="1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927649" y="3792512"/>
            <a:ext cx="2964887" cy="57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47587" y="4293096"/>
            <a:ext cx="2944949" cy="73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80049" y="4628885"/>
            <a:ext cx="2812487" cy="520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80049" y="5085184"/>
            <a:ext cx="2812487" cy="77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9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77541"/>
            <a:ext cx="5178276" cy="3883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between partners &amp; </a:t>
            </a:r>
            <a:r>
              <a:rPr lang="en-US" dirty="0" err="1"/>
              <a:t>MoFA</a:t>
            </a:r>
            <a:r>
              <a:rPr lang="en-US" dirty="0"/>
              <a:t> results framework with DD indicators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45" y="1798626"/>
            <a:ext cx="6394943" cy="4273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 own results framework is leading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 to overarching DD core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Interpretation and operationalization up to partners</a:t>
            </a:r>
            <a:r>
              <a:rPr lang="en-US"/>
              <a:t>: mutual trust </a:t>
            </a:r>
            <a:r>
              <a:rPr lang="en-US" dirty="0"/>
              <a:t>is essential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IATI trick</a:t>
            </a:r>
          </a:p>
          <a:p>
            <a:pPr marL="681750" lvl="2" indent="-285750"/>
            <a:r>
              <a:rPr lang="en-US" dirty="0"/>
              <a:t>Using the IATI 2.03 results reference field </a:t>
            </a:r>
            <a:r>
              <a:rPr lang="en-US" u="sng" dirty="0"/>
              <a:t>or</a:t>
            </a:r>
          </a:p>
          <a:p>
            <a:pPr marL="681750" lvl="2" indent="-285750"/>
            <a:r>
              <a:rPr lang="en-US" dirty="0"/>
              <a:t>Adding the reference code (DD1, …, DD6) to the indicator title or description (for IATI publishers using older versions of the standard)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EADDD-146E-4F7B-85FB-B3E4D376F490}" type="datetime1">
              <a:rPr lang="nl-NL" smtClean="0"/>
              <a:pPr>
                <a:defRPr/>
              </a:pPr>
              <a:t>26-11-2018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4C42D-5AC3-464F-8826-595EB679BA67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05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 time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</a:t>
            </a:r>
          </a:p>
          <a:p>
            <a:r>
              <a:rPr lang="en-US" dirty="0">
                <a:solidFill>
                  <a:srgbClr val="7030A0"/>
                </a:solidFill>
              </a:rPr>
              <a:t>Period start Period end</a:t>
            </a:r>
          </a:p>
          <a:p>
            <a:r>
              <a:rPr lang="en-US" dirty="0"/>
              <a:t>1-1-2016 – 31-12-2016    Actual 2016</a:t>
            </a:r>
          </a:p>
          <a:p>
            <a:r>
              <a:rPr lang="en-US" dirty="0"/>
              <a:t>1-1-2017 – 31-12-2017    Actual 2017</a:t>
            </a:r>
          </a:p>
          <a:p>
            <a:r>
              <a:rPr lang="en-US" dirty="0"/>
              <a:t>1-1-2018 – 31-12-2018    Actual 2018</a:t>
            </a:r>
          </a:p>
          <a:p>
            <a:r>
              <a:rPr lang="en-US" dirty="0"/>
              <a:t>1-1-2019 – 31-12-2019    Actual 2019</a:t>
            </a:r>
          </a:p>
          <a:p>
            <a:r>
              <a:rPr lang="en-US" dirty="0"/>
              <a:t>1-1-2020 – 31-12-2020    Actual 2020</a:t>
            </a:r>
            <a:br>
              <a:rPr lang="en-US" dirty="0"/>
            </a:br>
            <a:endParaRPr lang="en-US" dirty="0"/>
          </a:p>
          <a:p>
            <a:r>
              <a:rPr lang="en-US" dirty="0"/>
              <a:t>1-1-2016 – 31-12-2020    Running total 2016-2020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EADDD-146E-4F7B-85FB-B3E4D376F490}" type="datetime1">
              <a:rPr lang="nl-NL" smtClean="0"/>
              <a:pPr>
                <a:defRPr/>
              </a:pPr>
              <a:t>26-11-2018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4C42D-5AC3-464F-8826-595EB679BA67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09" y="1552189"/>
            <a:ext cx="1323523" cy="1804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55" y="4402178"/>
            <a:ext cx="1379630" cy="118055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369967" y="3373030"/>
            <a:ext cx="73606" cy="872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30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at overall partnership (parent) level and subset (child) level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45" y="1798626"/>
            <a:ext cx="4882775" cy="42735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double counting: aggregation is the responsibility of the partnership (= level 1, others cannot and should not).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automated based on aggregation status, but may lead to </a:t>
            </a:r>
            <a:r>
              <a:rPr lang="en-US" b="1" dirty="0"/>
              <a:t>errors</a:t>
            </a:r>
            <a:r>
              <a:rPr lang="en-US" dirty="0"/>
              <a:t> (example: different partners working on the same initiative)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to your funder (IATI incoming transaction providing activity-id)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EADDD-146E-4F7B-85FB-B3E4D376F490}" type="datetime1">
              <a:rPr lang="nl-NL" smtClean="0"/>
              <a:pPr>
                <a:defRPr/>
              </a:pPr>
              <a:t>26-11-2018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4C42D-5AC3-464F-8826-595EB679BA67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253" t="40005" r="44494" b="5323"/>
          <a:stretch/>
        </p:blipFill>
        <p:spPr>
          <a:xfrm>
            <a:off x="8338719" y="1974406"/>
            <a:ext cx="3382686" cy="385216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00056" y="2131821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6223774" y="314096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7132322" y="314096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5861275" y="4287915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6582317" y="4265754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5456271" y="5466527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6222277" y="5466527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Straight Connector 16"/>
          <p:cNvCxnSpPr>
            <a:stCxn id="8" idx="4"/>
            <a:endCxn id="9" idx="0"/>
          </p:cNvCxnSpPr>
          <p:nvPr/>
        </p:nvCxnSpPr>
        <p:spPr>
          <a:xfrm flipH="1">
            <a:off x="6403794" y="2491861"/>
            <a:ext cx="376282" cy="6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5"/>
            <a:endCxn id="8" idx="5"/>
          </p:cNvCxnSpPr>
          <p:nvPr/>
        </p:nvCxnSpPr>
        <p:spPr>
          <a:xfrm>
            <a:off x="6907369" y="24391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4"/>
            <a:endCxn id="10" idx="0"/>
          </p:cNvCxnSpPr>
          <p:nvPr/>
        </p:nvCxnSpPr>
        <p:spPr>
          <a:xfrm>
            <a:off x="6780076" y="2491861"/>
            <a:ext cx="532266" cy="6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4"/>
            <a:endCxn id="11" idx="0"/>
          </p:cNvCxnSpPr>
          <p:nvPr/>
        </p:nvCxnSpPr>
        <p:spPr>
          <a:xfrm flipH="1">
            <a:off x="6041295" y="3501008"/>
            <a:ext cx="362499" cy="78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4"/>
            <a:endCxn id="12" idx="0"/>
          </p:cNvCxnSpPr>
          <p:nvPr/>
        </p:nvCxnSpPr>
        <p:spPr>
          <a:xfrm>
            <a:off x="6403794" y="3501008"/>
            <a:ext cx="358543" cy="76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14" idx="0"/>
          </p:cNvCxnSpPr>
          <p:nvPr/>
        </p:nvCxnSpPr>
        <p:spPr>
          <a:xfrm flipH="1">
            <a:off x="5636291" y="4647955"/>
            <a:ext cx="405004" cy="81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4"/>
            <a:endCxn id="15" idx="0"/>
          </p:cNvCxnSpPr>
          <p:nvPr/>
        </p:nvCxnSpPr>
        <p:spPr>
          <a:xfrm>
            <a:off x="6041295" y="4647955"/>
            <a:ext cx="361002" cy="818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68213" y="2173341"/>
            <a:ext cx="70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Level 0</a:t>
            </a:r>
          </a:p>
          <a:p>
            <a:r>
              <a:rPr lang="en-US" sz="800" b="1" dirty="0" err="1"/>
              <a:t>MoFA</a:t>
            </a:r>
            <a:endParaRPr lang="nl-NL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68213" y="3182488"/>
            <a:ext cx="77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Level 1</a:t>
            </a:r>
          </a:p>
          <a:p>
            <a:r>
              <a:rPr lang="en-US" sz="800" b="1" dirty="0"/>
              <a:t>Partnership</a:t>
            </a:r>
            <a:endParaRPr lang="nl-NL" sz="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64729" y="4329435"/>
            <a:ext cx="7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Level 2</a:t>
            </a:r>
            <a:endParaRPr lang="nl-NL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564729" y="5502291"/>
            <a:ext cx="7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Level 3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416663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92300" y="1171853"/>
            <a:ext cx="7847038" cy="8889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Dialogue &amp; Dissent dashboard: </a:t>
            </a:r>
            <a:r>
              <a:rPr lang="en-US" b="1" dirty="0">
                <a:hlinkClick r:id="rId3" action="ppaction://hlinkfile"/>
              </a:rPr>
              <a:t>bit.ly/</a:t>
            </a:r>
            <a:r>
              <a:rPr lang="en-US" b="1" dirty="0" err="1">
                <a:hlinkClick r:id="rId3" action="ppaction://hlinkfile"/>
              </a:rPr>
              <a:t>DDresultsTest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654" b="3336"/>
          <a:stretch/>
        </p:blipFill>
        <p:spPr>
          <a:xfrm>
            <a:off x="1703512" y="1918256"/>
            <a:ext cx="8854230" cy="43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5611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3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6714ff4-87ec-43a7-b493-dd3297c1b50a">M&amp;E - meetings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937D3FE2F6E4EA073CD421A097EB6" ma:contentTypeVersion="1" ma:contentTypeDescription="Create a new document." ma:contentTypeScope="" ma:versionID="1b951a4568b5bedcc1ad4c4df9e60eed">
  <xsd:schema xmlns:xsd="http://www.w3.org/2001/XMLSchema" xmlns:xs="http://www.w3.org/2001/XMLSchema" xmlns:p="http://schemas.microsoft.com/office/2006/metadata/properties" xmlns:ns2="36714ff4-87ec-43a7-b493-dd3297c1b50a" targetNamespace="http://schemas.microsoft.com/office/2006/metadata/properties" ma:root="true" ma:fieldsID="eb51b1b3c27403a8330ff309e3a636ca" ns2:_="">
    <xsd:import namespace="36714ff4-87ec-43a7-b493-dd3297c1b50a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4ff4-87ec-43a7-b493-dd3297c1b50a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Risk Analysis" ma:format="Dropdown" ma:internalName="Category">
      <xsd:simpleType>
        <xsd:restriction base="dms:Choice">
          <xsd:enumeration value="Risk Analysis"/>
          <xsd:enumeration value="M&amp;E"/>
          <xsd:enumeration value="M&amp;E - meeting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31881-B8BD-4E40-8095-440277CFE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8E3AF5-5ED8-4C4C-A6B9-503EC9E4FC5C}">
  <ds:schemaRefs>
    <ds:schemaRef ds:uri="36714ff4-87ec-43a7-b493-dd3297c1b50a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881CF7-F754-4929-872B-BA7E5AF91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14ff4-87ec-43a7-b493-dd3297c1b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442</Words>
  <Application>Microsoft Office PowerPoint</Application>
  <PresentationFormat>Widescreen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3_Default Design</vt:lpstr>
      <vt:lpstr>4_Default Design</vt:lpstr>
      <vt:lpstr>IATI TAG 2018</vt:lpstr>
      <vt:lpstr>Diversity of Dialogue &amp; Dissent</vt:lpstr>
      <vt:lpstr>Results Monitoring Approach Dialogue &amp; Dissent</vt:lpstr>
      <vt:lpstr>Road thus far</vt:lpstr>
      <vt:lpstr>Framing quantitative results in the Theory of Change</vt:lpstr>
      <vt:lpstr>Link between partners &amp; MoFA results framework with DD indicators</vt:lpstr>
      <vt:lpstr>Results over time</vt:lpstr>
      <vt:lpstr>Results at overall partnership (parent) level and subset (child) level</vt:lpstr>
      <vt:lpstr>Dialogue &amp; Dissent dashboard: bit.ly/DDresultsTest</vt:lpstr>
    </vt:vector>
  </TitlesOfParts>
  <Company>Ministerie van Buitenlandse Zaken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10312017 Presentation Result Framework</dc:title>
  <dc:creator>Jelmer Kamstra</dc:creator>
  <cp:lastModifiedBy>Jahnvi Dave</cp:lastModifiedBy>
  <cp:revision>208</cp:revision>
  <dcterms:created xsi:type="dcterms:W3CDTF">2016-08-17T07:48:28Z</dcterms:created>
  <dcterms:modified xsi:type="dcterms:W3CDTF">2018-11-26T17:13:20Z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0x010100CBD937D3FE2F6E4EA073CD421A097EB6</vt:lpwstr>
  </property>
</Properties>
</file>