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8" r:id="rId5"/>
    <p:sldId id="259" r:id="rId6"/>
    <p:sldId id="260" r:id="rId7"/>
    <p:sldId id="263" r:id="rId8"/>
    <p:sldId id="264" r:id="rId9"/>
    <p:sldId id="262" r:id="rId10"/>
    <p:sldId id="272"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Swanson" initials="ES" lastIdx="1" clrIdx="0">
    <p:extLst>
      <p:ext uri="{19B8F6BF-5375-455C-9EA6-DF929625EA0E}">
        <p15:presenceInfo xmlns:p15="http://schemas.microsoft.com/office/powerpoint/2012/main" userId="S::ericswanson@opendatawatch.com::ee98a121-e3b5-42b2-a219-b521adecf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C3EB"/>
    <a:srgbClr val="CAECF5"/>
    <a:srgbClr val="F9F9F9"/>
    <a:srgbClr val="EDEEF0"/>
    <a:srgbClr val="F6F7F9"/>
    <a:srgbClr val="54C0DD"/>
    <a:srgbClr val="F79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E8FEA5-DC66-4828-AC92-6B9D86705DE4}" v="8803" dt="2021-03-02T14:55:43.982"/>
    <p1510:client id="{6CC0C092-55EB-4C8B-96DC-038E4140500F}" v="5871" dt="2021-03-02T14:54:56.366"/>
    <p1510:client id="{7AB848CC-5FFB-47A4-9C1C-F57C90DBAA33}" v="14" dt="2021-03-01T23:07:01.8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165" autoAdjust="0"/>
  </p:normalViewPr>
  <p:slideViewPr>
    <p:cSldViewPr snapToGrid="0">
      <p:cViewPr varScale="1">
        <p:scale>
          <a:sx n="47" d="100"/>
          <a:sy n="47" d="100"/>
        </p:scale>
        <p:origin x="198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02DF1-6090-41E4-93A0-FA45EAF67750}" type="datetimeFigureOut">
              <a:rPr lang="en-US" smtClean="0"/>
              <a:t>3/2/2021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67703E-6DA3-47E1-8673-13D20E60FE46}" type="slidenum">
              <a:rPr lang="en-US" smtClean="0"/>
              <a:t>‹#›</a:t>
            </a:fld>
            <a:endParaRPr lang="en-US"/>
          </a:p>
        </p:txBody>
      </p:sp>
    </p:spTree>
    <p:extLst>
      <p:ext uri="{BB962C8B-B14F-4D97-AF65-F5344CB8AC3E}">
        <p14:creationId xmlns:p14="http://schemas.microsoft.com/office/powerpoint/2010/main" val="194707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 to speak here. </a:t>
            </a:r>
          </a:p>
        </p:txBody>
      </p:sp>
      <p:sp>
        <p:nvSpPr>
          <p:cNvPr id="4" name="Slide Number Placeholder 3"/>
          <p:cNvSpPr>
            <a:spLocks noGrp="1"/>
          </p:cNvSpPr>
          <p:nvPr>
            <p:ph type="sldNum" sz="quarter" idx="5"/>
          </p:nvPr>
        </p:nvSpPr>
        <p:spPr/>
        <p:txBody>
          <a:bodyPr/>
          <a:lstStyle/>
          <a:p>
            <a:fld id="{E067703E-6DA3-47E1-8673-13D20E60FE46}" type="slidenum">
              <a:rPr lang="en-US" smtClean="0"/>
              <a:t>1</a:t>
            </a:fld>
            <a:endParaRPr lang="en-US"/>
          </a:p>
        </p:txBody>
      </p:sp>
    </p:spTree>
    <p:extLst>
      <p:ext uri="{BB962C8B-B14F-4D97-AF65-F5344CB8AC3E}">
        <p14:creationId xmlns:p14="http://schemas.microsoft.com/office/powerpoint/2010/main" val="219535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Another challenge users faced were gaps in the data for key publishers that impeded data use. </a:t>
            </a:r>
          </a:p>
          <a:p>
            <a:pPr marL="171450" indent="-171450">
              <a:buFont typeface="Arial" panose="020B0604020202020204" pitchFamily="34" charset="0"/>
              <a:buChar char="•"/>
            </a:pPr>
            <a:r>
              <a:rPr lang="en-US"/>
              <a:t>Participants mentioned Japan, China, South Korea, and the IMF as key publishers that did not report, hindering their attempts to use IATI data for analysis. </a:t>
            </a:r>
          </a:p>
          <a:p>
            <a:pPr marL="171450" indent="-171450">
              <a:buFont typeface="Arial" panose="020B0604020202020204" pitchFamily="34" charset="0"/>
              <a:buChar char="•"/>
            </a:pPr>
            <a:r>
              <a:rPr lang="en-US"/>
              <a:t>There were also gaps from financial commitments to disbursements that made analysis that monitored for corruption difficult.  </a:t>
            </a:r>
          </a:p>
        </p:txBody>
      </p:sp>
      <p:sp>
        <p:nvSpPr>
          <p:cNvPr id="4" name="Slide Number Placeholder 3"/>
          <p:cNvSpPr>
            <a:spLocks noGrp="1"/>
          </p:cNvSpPr>
          <p:nvPr>
            <p:ph type="sldNum" sz="quarter" idx="5"/>
          </p:nvPr>
        </p:nvSpPr>
        <p:spPr/>
        <p:txBody>
          <a:bodyPr/>
          <a:lstStyle/>
          <a:p>
            <a:fld id="{E067703E-6DA3-47E1-8673-13D20E60FE46}" type="slidenum">
              <a:rPr lang="en-US" smtClean="0"/>
              <a:t>10</a:t>
            </a:fld>
            <a:endParaRPr lang="en-US"/>
          </a:p>
        </p:txBody>
      </p:sp>
    </p:spTree>
    <p:extLst>
      <p:ext uri="{BB962C8B-B14F-4D97-AF65-F5344CB8AC3E}">
        <p14:creationId xmlns:p14="http://schemas.microsoft.com/office/powerpoint/2010/main" val="82114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A wide-range of users at various levels of technical capacity seek to access and use IATI data, and the available tools did not meet their diverse needs. </a:t>
            </a:r>
          </a:p>
          <a:p>
            <a:pPr marL="171450" indent="-171450">
              <a:buFont typeface="Arial" panose="020B0604020202020204" pitchFamily="34" charset="0"/>
              <a:buChar char="•"/>
            </a:pPr>
            <a:r>
              <a:rPr lang="en-US"/>
              <a:t>Many users had trouble with accessing the data at the right disaggregation. </a:t>
            </a:r>
          </a:p>
          <a:p>
            <a:pPr marL="171450" indent="-171450">
              <a:buFont typeface="Arial" panose="020B0604020202020204" pitchFamily="34" charset="0"/>
              <a:buChar char="•"/>
            </a:pPr>
            <a:r>
              <a:rPr lang="en-US"/>
              <a:t>Some want to be able to aggregate the data at say, the country level, while others want even more detail. </a:t>
            </a:r>
          </a:p>
          <a:p>
            <a:pPr marL="171450" indent="-171450">
              <a:buFont typeface="Arial" panose="020B0604020202020204" pitchFamily="34" charset="0"/>
              <a:buChar char="•"/>
            </a:pPr>
            <a:r>
              <a:rPr lang="en-US"/>
              <a:t>Users wanted to be able to combine IATI data with other sources for analysis, particularly OECD CRS data, but were not able to due to differences in the data structures.</a:t>
            </a:r>
          </a:p>
          <a:p>
            <a:pPr marL="171450" indent="-171450">
              <a:buFont typeface="Arial" panose="020B0604020202020204" pitchFamily="34" charset="0"/>
              <a:buChar char="•"/>
            </a:pPr>
            <a:r>
              <a:rPr lang="en-US"/>
              <a:t>Many users wished that they had channels for accessing direct technical support so that they could ask questions and receive guidance. </a:t>
            </a:r>
          </a:p>
          <a:p>
            <a:pPr marL="171450" indent="-171450">
              <a:buFont typeface="Arial" panose="020B0604020202020204" pitchFamily="34" charset="0"/>
              <a:buChar char="•"/>
            </a:pPr>
            <a:r>
              <a:rPr lang="en-US"/>
              <a:t>There was also a suggestion of looking at a set of common use cases and creating some standard configurations for retrieving the data. </a:t>
            </a:r>
          </a:p>
        </p:txBody>
      </p:sp>
      <p:sp>
        <p:nvSpPr>
          <p:cNvPr id="4" name="Slide Number Placeholder 3"/>
          <p:cNvSpPr>
            <a:spLocks noGrp="1"/>
          </p:cNvSpPr>
          <p:nvPr>
            <p:ph type="sldNum" sz="quarter" idx="5"/>
          </p:nvPr>
        </p:nvSpPr>
        <p:spPr/>
        <p:txBody>
          <a:bodyPr/>
          <a:lstStyle/>
          <a:p>
            <a:fld id="{E067703E-6DA3-47E1-8673-13D20E60FE46}" type="slidenum">
              <a:rPr lang="en-US" smtClean="0"/>
              <a:t>11</a:t>
            </a:fld>
            <a:endParaRPr lang="en-US"/>
          </a:p>
        </p:txBody>
      </p:sp>
    </p:spTree>
    <p:extLst>
      <p:ext uri="{BB962C8B-B14F-4D97-AF65-F5344CB8AC3E}">
        <p14:creationId xmlns:p14="http://schemas.microsoft.com/office/powerpoint/2010/main" val="13945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For many users, training materials were hard to find or didn’t meet their needs</a:t>
            </a:r>
            <a:r>
              <a:rPr lang="en-US"/>
              <a:t>.</a:t>
            </a:r>
          </a:p>
          <a:p>
            <a:pPr marL="171450" indent="-171450">
              <a:buFont typeface="Arial" panose="020B0604020202020204" pitchFamily="34" charset="0"/>
              <a:buChar char="•"/>
            </a:pPr>
            <a:r>
              <a:rPr lang="en-US"/>
              <a:t>This was evident through the fact that most participants were self-taught.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Experienced users stated that there were many quirks in the data that were necessary to understand for accurate interpretation. But this information was difficult to find. They said they were able to learn about these quirks only through participating on message boards. The publishing of cumulative or non-cumulative disbursements was one such quirk.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Many users also mentioned an interest in resources being available in different languages to facilitate in-country use. </a:t>
            </a:r>
          </a:p>
          <a:p>
            <a:endParaRPr lang="en-US"/>
          </a:p>
        </p:txBody>
      </p:sp>
      <p:sp>
        <p:nvSpPr>
          <p:cNvPr id="4" name="Slide Number Placeholder 3"/>
          <p:cNvSpPr>
            <a:spLocks noGrp="1"/>
          </p:cNvSpPr>
          <p:nvPr>
            <p:ph type="sldNum" sz="quarter" idx="5"/>
          </p:nvPr>
        </p:nvSpPr>
        <p:spPr/>
        <p:txBody>
          <a:bodyPr/>
          <a:lstStyle/>
          <a:p>
            <a:fld id="{E067703E-6DA3-47E1-8673-13D20E60FE46}" type="slidenum">
              <a:rPr lang="en-US" smtClean="0"/>
              <a:t>12</a:t>
            </a:fld>
            <a:endParaRPr lang="en-US"/>
          </a:p>
        </p:txBody>
      </p:sp>
    </p:spTree>
    <p:extLst>
      <p:ext uri="{BB962C8B-B14F-4D97-AF65-F5344CB8AC3E}">
        <p14:creationId xmlns:p14="http://schemas.microsoft.com/office/powerpoint/2010/main" val="235581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Now let’s talk about some of the suggestions that users made for improvements that address challenges we’ve outlined. </a:t>
            </a:r>
          </a:p>
          <a:p>
            <a:pPr marL="171450" indent="-171450">
              <a:buFont typeface="Arial" panose="020B0604020202020204" pitchFamily="34" charset="0"/>
              <a:buChar char="•"/>
            </a:pPr>
            <a:r>
              <a:rPr lang="en-US"/>
              <a:t>While most of these focus on improving training materials, others apply more broadly to improving core platforms and the quality of IATI data itself.</a:t>
            </a:r>
          </a:p>
          <a:p>
            <a:pPr marL="171450" indent="-171450">
              <a:buFont typeface="Arial" panose="020B0604020202020204" pitchFamily="34" charset="0"/>
              <a:buChar char="•"/>
            </a:pPr>
            <a:r>
              <a:rPr lang="en-US"/>
              <a:t>We’d like to hear your reactions. </a:t>
            </a:r>
          </a:p>
          <a:p>
            <a:r>
              <a:rPr lang="en-US"/>
              <a:t>.</a:t>
            </a:r>
          </a:p>
          <a:p>
            <a:r>
              <a:rPr lang="en-US"/>
              <a:t>We’ll hand this back over to Mark to facilitate discussion.</a:t>
            </a:r>
          </a:p>
        </p:txBody>
      </p:sp>
      <p:sp>
        <p:nvSpPr>
          <p:cNvPr id="4" name="Slide Number Placeholder 3"/>
          <p:cNvSpPr>
            <a:spLocks noGrp="1"/>
          </p:cNvSpPr>
          <p:nvPr>
            <p:ph type="sldNum" sz="quarter" idx="5"/>
          </p:nvPr>
        </p:nvSpPr>
        <p:spPr/>
        <p:txBody>
          <a:bodyPr/>
          <a:lstStyle/>
          <a:p>
            <a:fld id="{E067703E-6DA3-47E1-8673-13D20E60FE46}" type="slidenum">
              <a:rPr lang="en-US" smtClean="0"/>
              <a:t>13</a:t>
            </a:fld>
            <a:endParaRPr lang="en-US"/>
          </a:p>
        </p:txBody>
      </p:sp>
    </p:spTree>
    <p:extLst>
      <p:ext uri="{BB962C8B-B14F-4D97-AF65-F5344CB8AC3E}">
        <p14:creationId xmlns:p14="http://schemas.microsoft.com/office/powerpoint/2010/main" val="351753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a:t>
            </a:r>
          </a:p>
          <a:p>
            <a:pPr marL="171450" indent="-171450">
              <a:buFont typeface="Arial" panose="020B0604020202020204" pitchFamily="34" charset="0"/>
              <a:buChar char="•"/>
            </a:pPr>
            <a:r>
              <a:rPr lang="en-US"/>
              <a:t>ODW took a multi-pronged approach to evaluate barriers to use of IATI data by: evaluating the availability of training materials through an inventory of training materials; analyzing Google Analytics to understand patterns of data use, and engaging with key IATI users through a survey and focus group. </a:t>
            </a:r>
          </a:p>
          <a:p>
            <a:pPr marL="171450" indent="-171450">
              <a:buFont typeface="Arial" panose="020B0604020202020204" pitchFamily="34" charset="0"/>
              <a:buChar char="•"/>
            </a:pPr>
            <a:r>
              <a:rPr lang="en-US"/>
              <a:t>The final results of this work are available in our report on the subject but this presentation will bring out some of the highlights from the report and outline the challenges and opportunities to increasing IATI data use.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E067703E-6DA3-47E1-8673-13D20E60FE46}" type="slidenum">
              <a:rPr lang="en-US" smtClean="0"/>
              <a:t>2</a:t>
            </a:fld>
            <a:endParaRPr lang="en-US"/>
          </a:p>
        </p:txBody>
      </p:sp>
    </p:spTree>
    <p:extLst>
      <p:ext uri="{BB962C8B-B14F-4D97-AF65-F5344CB8AC3E}">
        <p14:creationId xmlns:p14="http://schemas.microsoft.com/office/powerpoint/2010/main" val="352327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a:t>
            </a:r>
          </a:p>
          <a:p>
            <a:pPr marL="171450" indent="-171450">
              <a:buFont typeface="Arial" panose="020B0604020202020204" pitchFamily="34" charset="0"/>
              <a:buChar char="•"/>
            </a:pPr>
            <a:r>
              <a:rPr lang="en-US" dirty="0"/>
              <a:t>ODW started the research process by creating and inventory of IATI training materials and data use tools. This collection of training materials and tools are available through the link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Data-use tools are portals, apps, or websites that use IATI data to provide a service or provide access to IATI data. Along with training materials, these resources are another tool that can facilitate IATI data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also important to note that this inventory is on tools and training materials for IATI data use and not for publishing IATI data.</a:t>
            </a:r>
          </a:p>
          <a:p>
            <a:pPr marL="171450" indent="-171450">
              <a:buFont typeface="Arial" panose="020B0604020202020204" pitchFamily="34" charset="0"/>
              <a:buChar char="•"/>
            </a:pPr>
            <a:r>
              <a:rPr lang="en-US" dirty="0"/>
              <a:t>The results of this inventory were designed to highlight gaps in training materials and data-use tools that could be limiting data use. We found 15 training materials and 27 </a:t>
            </a:r>
            <a:r>
              <a:rPr lang="en-US" dirty="0" err="1"/>
              <a:t>iati</a:t>
            </a:r>
            <a:r>
              <a:rPr lang="en-US" dirty="0"/>
              <a:t> data use tools and more insights are available in the final report. </a:t>
            </a:r>
          </a:p>
        </p:txBody>
      </p:sp>
      <p:sp>
        <p:nvSpPr>
          <p:cNvPr id="4" name="Slide Number Placeholder 3"/>
          <p:cNvSpPr>
            <a:spLocks noGrp="1"/>
          </p:cNvSpPr>
          <p:nvPr>
            <p:ph type="sldNum" sz="quarter" idx="5"/>
          </p:nvPr>
        </p:nvSpPr>
        <p:spPr/>
        <p:txBody>
          <a:bodyPr/>
          <a:lstStyle/>
          <a:p>
            <a:fld id="{E067703E-6DA3-47E1-8673-13D20E60FE46}" type="slidenum">
              <a:rPr lang="en-US" smtClean="0"/>
              <a:t>3</a:t>
            </a:fld>
            <a:endParaRPr lang="en-US"/>
          </a:p>
        </p:txBody>
      </p:sp>
    </p:spTree>
    <p:extLst>
      <p:ext uri="{BB962C8B-B14F-4D97-AF65-F5344CB8AC3E}">
        <p14:creationId xmlns:p14="http://schemas.microsoft.com/office/powerpoint/2010/main" val="1419093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a:t>
            </a:r>
          </a:p>
          <a:p>
            <a:pPr marL="171450" indent="-171450">
              <a:buFont typeface="Arial" panose="020B0604020202020204" pitchFamily="34" charset="0"/>
              <a:buChar char="•"/>
            </a:pPr>
            <a:r>
              <a:rPr lang="en-US" dirty="0"/>
              <a:t>The ODW team reviewed IATI’s google analytics to understand how IATI data and resources are being used on the IATI website, D-Portal, and Query Builder</a:t>
            </a:r>
          </a:p>
          <a:p>
            <a:pPr marL="171450" lvl="0" indent="-171450">
              <a:buFont typeface="Arial" panose="020B0604020202020204" pitchFamily="34" charset="0"/>
              <a:buChar char="•"/>
            </a:pPr>
            <a:r>
              <a:rPr lang="en-US" dirty="0"/>
              <a:t>Google Analytics can help give us many important insights into user behavior on website like what is the most popular content on the site? What is driving traffic to the website? And who is using the 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page is a screenshot from a Google Analytics dashboard that we created for the project that provides insights on answer questions about IATI website and data use. </a:t>
            </a:r>
          </a:p>
          <a:p>
            <a:pPr marL="171450" lvl="0" indent="-171450">
              <a:buFont typeface="Arial" panose="020B0604020202020204" pitchFamily="34" charset="0"/>
              <a:buChar char="•"/>
            </a:pPr>
            <a:r>
              <a:rPr lang="en-US" dirty="0"/>
              <a:t>The numbers on this and the following slides are all from the last calendar year from January 1</a:t>
            </a:r>
            <a:r>
              <a:rPr lang="en-US" baseline="30000" dirty="0"/>
              <a:t>st</a:t>
            </a:r>
            <a:r>
              <a:rPr lang="en-US" dirty="0"/>
              <a:t>, 2020 to December 31</a:t>
            </a:r>
            <a:r>
              <a:rPr lang="en-US" baseline="30000" dirty="0"/>
              <a:t>st</a:t>
            </a:r>
            <a:r>
              <a:rPr lang="en-US" dirty="0"/>
              <a:t> 2020. ON the dashboard, however, you can adjust the time to view any period of time. </a:t>
            </a:r>
          </a:p>
          <a:p>
            <a:pPr marL="171450" lvl="0" indent="-171450">
              <a:buFont typeface="Arial" panose="020B0604020202020204" pitchFamily="34" charset="0"/>
              <a:buChar char="•"/>
            </a:pPr>
            <a:r>
              <a:rPr lang="en-US" dirty="0"/>
              <a:t>This page shows how many people are visiting different parts of the IATI main website and how much time they are spending on it. if you look here you’ll see that after the home page, the most popular page on the website is on a training material on how to use IATI data (#2). You’ll also notice that many other of the most popular pages are related to training: #5 About IATI, and 7,8,9, and 10. </a:t>
            </a:r>
          </a:p>
          <a:p>
            <a:pPr marL="171450" lvl="0" indent="-171450">
              <a:buFont typeface="Arial" panose="020B0604020202020204" pitchFamily="34" charset="0"/>
              <a:buChar char="•"/>
            </a:pPr>
            <a:r>
              <a:rPr lang="en-US" dirty="0"/>
              <a:t>This speaks to the demand for IATI training materials.</a:t>
            </a:r>
          </a:p>
        </p:txBody>
      </p:sp>
      <p:sp>
        <p:nvSpPr>
          <p:cNvPr id="4" name="Slide Number Placeholder 3"/>
          <p:cNvSpPr>
            <a:spLocks noGrp="1"/>
          </p:cNvSpPr>
          <p:nvPr>
            <p:ph type="sldNum" sz="quarter" idx="5"/>
          </p:nvPr>
        </p:nvSpPr>
        <p:spPr/>
        <p:txBody>
          <a:bodyPr/>
          <a:lstStyle/>
          <a:p>
            <a:fld id="{E067703E-6DA3-47E1-8673-13D20E60FE46}" type="slidenum">
              <a:rPr lang="en-US" smtClean="0"/>
              <a:t>4</a:t>
            </a:fld>
            <a:endParaRPr lang="en-US"/>
          </a:p>
        </p:txBody>
      </p:sp>
    </p:spTree>
    <p:extLst>
      <p:ext uri="{BB962C8B-B14F-4D97-AF65-F5344CB8AC3E}">
        <p14:creationId xmlns:p14="http://schemas.microsoft.com/office/powerpoint/2010/main" val="2079136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a:t>
            </a:r>
          </a:p>
          <a:p>
            <a:pPr marL="171450" indent="-171450">
              <a:buFont typeface="Arial" panose="020B0604020202020204" pitchFamily="34" charset="0"/>
              <a:buChar char="•"/>
            </a:pPr>
            <a:r>
              <a:rPr lang="en-US" dirty="0"/>
              <a:t>At a bigger level and across all IATI sites, we can see how people are engaging with the different IATI tools. </a:t>
            </a:r>
          </a:p>
          <a:p>
            <a:pPr marL="171450" indent="-171450">
              <a:buFont typeface="Arial" panose="020B0604020202020204" pitchFamily="34" charset="0"/>
              <a:buChar char="•"/>
            </a:pPr>
            <a:r>
              <a:rPr lang="en-US" dirty="0"/>
              <a:t>The first thing to note is the large number of users who visit these sites, which speaks to the importance of IATI data and the demand for it. </a:t>
            </a:r>
          </a:p>
          <a:p>
            <a:pPr marL="171450" lvl="0" indent="-171450">
              <a:buFont typeface="Arial" panose="020B0604020202020204" pitchFamily="34" charset="0"/>
              <a:buChar char="•"/>
            </a:pPr>
            <a:r>
              <a:rPr lang="en-US" dirty="0"/>
              <a:t>This slide also provides insight into how the IATI user base accesses data, the D-portal is by far the most popular site, but Query builder tends to have fewer (probably more advanced) users but they spend more time on the page.</a:t>
            </a:r>
          </a:p>
          <a:p>
            <a:pPr marL="171450" lvl="0" indent="-171450">
              <a:buFont typeface="Arial" panose="020B0604020202020204" pitchFamily="34" charset="0"/>
              <a:buChar char="•"/>
            </a:pPr>
            <a:r>
              <a:rPr lang="en-US" dirty="0"/>
              <a:t>This could be useful information for planning what website changes to prioritize by understanding the traffic. </a:t>
            </a:r>
          </a:p>
          <a:p>
            <a:pPr marL="171450" lvl="0" indent="-171450">
              <a:buFont typeface="Arial" panose="020B0604020202020204" pitchFamily="34" charset="0"/>
              <a:buChar char="•"/>
            </a:pPr>
            <a:r>
              <a:rPr lang="en-US" dirty="0"/>
              <a:t>You will also notice the percentages below each number, these are also in the dashboard and can be used to understand how these numbers relate to past performance numbers. </a:t>
            </a:r>
          </a:p>
          <a:p>
            <a:pPr marL="628650" lvl="1" indent="-171450">
              <a:buFont typeface="Arial" panose="020B0604020202020204" pitchFamily="34" charset="0"/>
              <a:buChar char="•"/>
            </a:pPr>
            <a:r>
              <a:rPr lang="en-US" dirty="0"/>
              <a:t>These percentages are often best put into context by people who understand the website changes, as they can note when redesigns and other upgrades were put in place and provide context to the shifts in traffic.</a:t>
            </a:r>
          </a:p>
          <a:p>
            <a:pPr marL="171450" lvl="0" indent="-171450">
              <a:buFont typeface="Arial" panose="020B0604020202020204" pitchFamily="34" charset="0"/>
              <a:buChar char="•"/>
            </a:pPr>
            <a:r>
              <a:rPr lang="en-US" dirty="0"/>
              <a:t>There is a link on the right side of the page to access the data studio dashboard if you would like to at a later date.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067703E-6DA3-47E1-8673-13D20E60FE46}" type="slidenum">
              <a:rPr lang="en-US" smtClean="0"/>
              <a:t>5</a:t>
            </a:fld>
            <a:endParaRPr lang="en-US"/>
          </a:p>
        </p:txBody>
      </p:sp>
    </p:spTree>
    <p:extLst>
      <p:ext uri="{BB962C8B-B14F-4D97-AF65-F5344CB8AC3E}">
        <p14:creationId xmlns:p14="http://schemas.microsoft.com/office/powerpoint/2010/main" val="132118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a:t>
            </a:r>
          </a:p>
          <a:p>
            <a:pPr marL="171450" indent="-171450">
              <a:buFont typeface="Arial" panose="020B0604020202020204" pitchFamily="34" charset="0"/>
              <a:buChar char="•"/>
            </a:pPr>
            <a:r>
              <a:rPr lang="en-US" dirty="0"/>
              <a:t>Analytics can also tell us who is accessing IATI data and from where. </a:t>
            </a:r>
          </a:p>
          <a:p>
            <a:pPr marL="171450" indent="-171450">
              <a:buFont typeface="Arial" panose="020B0604020202020204" pitchFamily="34" charset="0"/>
              <a:buChar char="•"/>
            </a:pPr>
            <a:r>
              <a:rPr lang="en-US" dirty="0"/>
              <a:t>This is data from the IATI main website, but the other sites have a similar pattern. </a:t>
            </a:r>
          </a:p>
          <a:p>
            <a:pPr marL="171450" indent="-171450">
              <a:buFont typeface="Arial" panose="020B0604020202020204" pitchFamily="34" charset="0"/>
              <a:buChar char="•"/>
            </a:pPr>
            <a:r>
              <a:rPr lang="en-US" dirty="0"/>
              <a:t>We found that most IATI users for the website are from high-income countries: UK, US, Netherlands, Switzerland, and Germany.</a:t>
            </a:r>
          </a:p>
          <a:p>
            <a:pPr marL="171450" indent="-171450">
              <a:buFont typeface="Arial" panose="020B0604020202020204" pitchFamily="34" charset="0"/>
              <a:buChar char="•"/>
            </a:pPr>
            <a:r>
              <a:rPr lang="en-US" dirty="0"/>
              <a:t>This page is useful for IATI to help understand the efficacy of efforts to broaden the IATI user base into lower-income countries or to monitor how national actors are using the data to track spending and operations in their countries. </a:t>
            </a:r>
          </a:p>
        </p:txBody>
      </p:sp>
      <p:sp>
        <p:nvSpPr>
          <p:cNvPr id="4" name="Slide Number Placeholder 3"/>
          <p:cNvSpPr>
            <a:spLocks noGrp="1"/>
          </p:cNvSpPr>
          <p:nvPr>
            <p:ph type="sldNum" sz="quarter" idx="5"/>
          </p:nvPr>
        </p:nvSpPr>
        <p:spPr/>
        <p:txBody>
          <a:bodyPr/>
          <a:lstStyle/>
          <a:p>
            <a:fld id="{E067703E-6DA3-47E1-8673-13D20E60FE46}" type="slidenum">
              <a:rPr lang="en-US" smtClean="0"/>
              <a:t>6</a:t>
            </a:fld>
            <a:endParaRPr lang="en-US"/>
          </a:p>
        </p:txBody>
      </p:sp>
    </p:spTree>
    <p:extLst>
      <p:ext uri="{BB962C8B-B14F-4D97-AF65-F5344CB8AC3E}">
        <p14:creationId xmlns:p14="http://schemas.microsoft.com/office/powerpoint/2010/main" val="211874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Caleb: </a:t>
            </a:r>
          </a:p>
          <a:p>
            <a:pPr marL="171450" indent="-171450">
              <a:buFont typeface="Arial" panose="020B0604020202020204" pitchFamily="34" charset="0"/>
              <a:buChar char="•"/>
            </a:pPr>
            <a:r>
              <a:rPr lang="en-US" dirty="0"/>
              <a:t>There are many more insights in the Google Analytics to understand IATI data use and potential improvements to facilitate data use on the dashboard, including what sources are driving traffic to the site, what google keywords the site is ranking for, and what languages website users are browsing in. </a:t>
            </a:r>
          </a:p>
          <a:p>
            <a:pPr marL="171450" indent="-171450">
              <a:buFont typeface="Arial" panose="020B0604020202020204" pitchFamily="34" charset="0"/>
              <a:buChar char="•"/>
            </a:pPr>
            <a:r>
              <a:rPr lang="en-US" dirty="0"/>
              <a:t>However, data are only valuable when they are used, and that definitely applies here. We would encourage the IATI data use working group to not just review this dashboard once, but think about how they can incorporate a review of these data into their regular meetings and procedures to better understand their users and facilitate IATI data use in the long term. </a:t>
            </a:r>
          </a:p>
        </p:txBody>
      </p:sp>
      <p:sp>
        <p:nvSpPr>
          <p:cNvPr id="4" name="Slide Number Placeholder 3"/>
          <p:cNvSpPr>
            <a:spLocks noGrp="1"/>
          </p:cNvSpPr>
          <p:nvPr>
            <p:ph type="sldNum" sz="quarter" idx="5"/>
          </p:nvPr>
        </p:nvSpPr>
        <p:spPr/>
        <p:txBody>
          <a:bodyPr/>
          <a:lstStyle/>
          <a:p>
            <a:fld id="{E067703E-6DA3-47E1-8673-13D20E60FE46}" type="slidenum">
              <a:rPr lang="en-US" smtClean="0"/>
              <a:t>7</a:t>
            </a:fld>
            <a:endParaRPr lang="en-US"/>
          </a:p>
        </p:txBody>
      </p:sp>
    </p:spTree>
    <p:extLst>
      <p:ext uri="{BB962C8B-B14F-4D97-AF65-F5344CB8AC3E}">
        <p14:creationId xmlns:p14="http://schemas.microsoft.com/office/powerpoint/2010/main" val="39525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A vibrant community of passionate users participated in the surveys and focus groups, sharing a wide range of experiences. </a:t>
            </a:r>
          </a:p>
          <a:p>
            <a:pPr marL="171450" indent="-171450">
              <a:buFont typeface="Arial" panose="020B0604020202020204" pitchFamily="34" charset="0"/>
              <a:buChar char="•"/>
            </a:pPr>
            <a:r>
              <a:rPr lang="en-US"/>
              <a:t>Some participants were advanced IATI users while others were still new to it. </a:t>
            </a:r>
          </a:p>
          <a:p>
            <a:pPr marL="171450" indent="-171450">
              <a:buFont typeface="Arial" panose="020B0604020202020204" pitchFamily="34" charset="0"/>
              <a:buChar char="•"/>
            </a:pPr>
            <a:r>
              <a:rPr lang="en-US"/>
              <a:t>The user surveys included experiences from a total of 30 respondents and a total of 14 IATI data users participated in the focus groups.</a:t>
            </a:r>
          </a:p>
          <a:p>
            <a:pPr marL="171450" indent="-171450">
              <a:buFont typeface="Arial" panose="020B0604020202020204" pitchFamily="34" charset="0"/>
              <a:buChar char="•"/>
            </a:pPr>
            <a:r>
              <a:rPr lang="en-US"/>
              <a:t>We contacted these respondents through the IATI mailing list as well as Open Data Watch’s twitter and country national statistical office contacts. </a:t>
            </a:r>
          </a:p>
          <a:p>
            <a:pPr marL="171450" indent="-171450">
              <a:buFont typeface="Arial" panose="020B0604020202020204" pitchFamily="34" charset="0"/>
              <a:buChar char="•"/>
            </a:pPr>
            <a:r>
              <a:rPr lang="en-US"/>
              <a:t>Participants in the surveys and focus groups highlighted many common challenges to using IATI platforms and made many suggestions for improvements. </a:t>
            </a:r>
          </a:p>
          <a:p>
            <a:pPr marL="171450" indent="-171450">
              <a:buFont typeface="Arial" panose="020B0604020202020204" pitchFamily="34" charset="0"/>
              <a:buChar char="•"/>
            </a:pPr>
            <a:r>
              <a:rPr lang="en-US"/>
              <a:t>We have organized our findings in four main areas: data quality, data gaps, technical challenges, and need for guidance.</a:t>
            </a:r>
          </a:p>
        </p:txBody>
      </p:sp>
      <p:sp>
        <p:nvSpPr>
          <p:cNvPr id="4" name="Slide Number Placeholder 3"/>
          <p:cNvSpPr>
            <a:spLocks noGrp="1"/>
          </p:cNvSpPr>
          <p:nvPr>
            <p:ph type="sldNum" sz="quarter" idx="5"/>
          </p:nvPr>
        </p:nvSpPr>
        <p:spPr/>
        <p:txBody>
          <a:bodyPr/>
          <a:lstStyle/>
          <a:p>
            <a:fld id="{E067703E-6DA3-47E1-8673-13D20E60FE46}" type="slidenum">
              <a:rPr lang="en-US" smtClean="0"/>
              <a:t>8</a:t>
            </a:fld>
            <a:endParaRPr lang="en-US"/>
          </a:p>
        </p:txBody>
      </p:sp>
    </p:spTree>
    <p:extLst>
      <p:ext uri="{BB962C8B-B14F-4D97-AF65-F5344CB8AC3E}">
        <p14:creationId xmlns:p14="http://schemas.microsoft.com/office/powerpoint/2010/main" val="3794777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a:t>Data quality issues involved </a:t>
            </a:r>
            <a:r>
              <a:rPr lang="en-US" sz="1200" b="1">
                <a:solidFill>
                  <a:srgbClr val="4FC3EB"/>
                </a:solidFill>
                <a:latin typeface="Open Sans" panose="020B0606030504020204" pitchFamily="34" charset="0"/>
                <a:ea typeface="Open Sans" panose="020B0606030504020204" pitchFamily="34" charset="0"/>
                <a:cs typeface="Open Sans" panose="020B0606030504020204" pitchFamily="34" charset="0"/>
              </a:rPr>
              <a:t>inaccuracies and inconsistencies in IATI data that make it difficult for users to trust the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WordVisi_MSFontService"/>
              </a:rPr>
              <a:t>One survey respondent mentioned that in conversations with country representatives viewing the IATI data on their own projects, the representatives said, “this isn’t our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WordVisi_MSFontService"/>
              </a:rPr>
              <a:t>Participants noted other experiences in which funds were published by both funders and implementing partners, duplicating commitments.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WordVisi_MSFontService"/>
              </a:rPr>
              <a:t>A particular example of other publishing inconsistencies was Germany, which publishes cumulative disbursements while others may publish in non-cumulative disbursements.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a:solidFill>
                  <a:srgbClr val="000000"/>
                </a:solidFill>
                <a:effectLst/>
                <a:latin typeface="WordVisi_MSFontService"/>
              </a:rPr>
              <a:t>Participants stated that inaccuracies they encountered made it difficult to trust any of the rest of the data. </a:t>
            </a:r>
            <a:endParaRPr lang="en-US"/>
          </a:p>
        </p:txBody>
      </p:sp>
      <p:sp>
        <p:nvSpPr>
          <p:cNvPr id="4" name="Slide Number Placeholder 3"/>
          <p:cNvSpPr>
            <a:spLocks noGrp="1"/>
          </p:cNvSpPr>
          <p:nvPr>
            <p:ph type="sldNum" sz="quarter" idx="5"/>
          </p:nvPr>
        </p:nvSpPr>
        <p:spPr/>
        <p:txBody>
          <a:bodyPr/>
          <a:lstStyle/>
          <a:p>
            <a:fld id="{E067703E-6DA3-47E1-8673-13D20E60FE46}" type="slidenum">
              <a:rPr lang="en-US" smtClean="0"/>
              <a:t>9</a:t>
            </a:fld>
            <a:endParaRPr lang="en-US"/>
          </a:p>
        </p:txBody>
      </p:sp>
    </p:spTree>
    <p:extLst>
      <p:ext uri="{BB962C8B-B14F-4D97-AF65-F5344CB8AC3E}">
        <p14:creationId xmlns:p14="http://schemas.microsoft.com/office/powerpoint/2010/main" val="326136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0E60-AF3E-49A0-BB1E-85FC9066FB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ABE950-E25C-488C-9FF4-E8DF82192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9B0097-C712-4B0B-9C5E-963F9D468820}"/>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5" name="Footer Placeholder 4">
            <a:extLst>
              <a:ext uri="{FF2B5EF4-FFF2-40B4-BE49-F238E27FC236}">
                <a16:creationId xmlns:a16="http://schemas.microsoft.com/office/drawing/2014/main" id="{E5E8997D-2F00-4D95-8DB8-591DFEA49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70D7D-25F7-489B-AAB2-A62FD43EE4E7}"/>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190173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DA2D-9A29-4EDB-8A0A-CFB3C12E43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98C98-229B-4670-AB44-A03E0CB09C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40D46-7996-40EB-A8CD-BF3132267DE0}"/>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5" name="Footer Placeholder 4">
            <a:extLst>
              <a:ext uri="{FF2B5EF4-FFF2-40B4-BE49-F238E27FC236}">
                <a16:creationId xmlns:a16="http://schemas.microsoft.com/office/drawing/2014/main" id="{68A759AA-31BB-470B-82BB-51E04E293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BCFBE-269F-4B62-B897-725BAAA0C898}"/>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114417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D55E4-0E66-42D7-BE40-61694C778E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7CC96F-022A-4D61-BAA1-E5C8B28BB4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641C4-4F10-44F0-BA57-0ED141CA07A6}"/>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5" name="Footer Placeholder 4">
            <a:extLst>
              <a:ext uri="{FF2B5EF4-FFF2-40B4-BE49-F238E27FC236}">
                <a16:creationId xmlns:a16="http://schemas.microsoft.com/office/drawing/2014/main" id="{22417830-3658-47D9-B757-68F7028D1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EF36D3-7EFE-4086-96A4-4C6EE19C9CC3}"/>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334075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C5D7-D4D8-4FA4-A386-47E0A05772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1AE203-4095-4861-B4F6-A09CD5D992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CAEA5-91A6-4C89-9338-55EF83BAF6FF}"/>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5" name="Footer Placeholder 4">
            <a:extLst>
              <a:ext uri="{FF2B5EF4-FFF2-40B4-BE49-F238E27FC236}">
                <a16:creationId xmlns:a16="http://schemas.microsoft.com/office/drawing/2014/main" id="{FA5611AC-6D91-4254-B034-C82752CE9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2CDC5-2385-465C-8995-CCD820C8E20A}"/>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376599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88035-9385-4E42-9DC8-C10A2A6DC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A89485-3C33-4F1F-9F23-02E006E657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31C71A-8753-4023-A4AC-652BD14EE3CB}"/>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5" name="Footer Placeholder 4">
            <a:extLst>
              <a:ext uri="{FF2B5EF4-FFF2-40B4-BE49-F238E27FC236}">
                <a16:creationId xmlns:a16="http://schemas.microsoft.com/office/drawing/2014/main" id="{17CD41CC-D348-49D5-A711-1E2C901FE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7D77B-9D91-4EF8-A855-3844F7A544AC}"/>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2596850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65B6-4994-4744-8054-ABF5E06A61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74F0D-7230-4A73-BE27-8E59881082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7C41C3-29EB-44B6-8DF3-CD02BD00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8E0D4-B2DF-4157-9996-7822EBA8F589}"/>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6" name="Footer Placeholder 5">
            <a:extLst>
              <a:ext uri="{FF2B5EF4-FFF2-40B4-BE49-F238E27FC236}">
                <a16:creationId xmlns:a16="http://schemas.microsoft.com/office/drawing/2014/main" id="{9F3C91A4-5F9E-472E-82FC-3E178D721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22111B-5238-4AB9-B2A1-949EB5939A4E}"/>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55123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B6EB-634B-4C28-A32B-FC55BCB6C7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1966B7-A841-4C28-AA6F-47B45CDE6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1456AB-3F0D-4E69-A6E3-4000D1DD0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98EE9B-D9FA-49AF-BAAD-0B8404EB6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979772-4943-4A6F-AE47-3DDC09FCC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A011E-BD62-4EAF-9557-D52C82B7433E}"/>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8" name="Footer Placeholder 7">
            <a:extLst>
              <a:ext uri="{FF2B5EF4-FFF2-40B4-BE49-F238E27FC236}">
                <a16:creationId xmlns:a16="http://schemas.microsoft.com/office/drawing/2014/main" id="{04C36B02-B128-4A0A-947C-8FD582C914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CAC060-65B3-4370-82AA-958E1EA99418}"/>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418447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6218-A26E-498B-8A37-8575838FB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BAB907-FCA8-46B3-B1EA-70155086FD66}"/>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4" name="Footer Placeholder 3">
            <a:extLst>
              <a:ext uri="{FF2B5EF4-FFF2-40B4-BE49-F238E27FC236}">
                <a16:creationId xmlns:a16="http://schemas.microsoft.com/office/drawing/2014/main" id="{D90D5CD9-ADF8-4940-8D41-44EC67681F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74B6B0-3AE2-427D-87E1-0982A15021AF}"/>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150597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CF821A-6641-4510-A0CE-8ECCF5B56DED}"/>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3" name="Footer Placeholder 2">
            <a:extLst>
              <a:ext uri="{FF2B5EF4-FFF2-40B4-BE49-F238E27FC236}">
                <a16:creationId xmlns:a16="http://schemas.microsoft.com/office/drawing/2014/main" id="{A19F86B3-AFB9-4EBC-832F-FF78DC2898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ACA055-05C0-456C-8D16-383188E3433D}"/>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99109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4CCF-ED2A-4EE5-8823-6752AF3294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A6BD3A-6249-4BDF-A019-558E23E9EC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4341F-C4B4-47C5-BF4E-A200B19BDB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9246B6-E359-4613-8DF6-E416B7C54557}"/>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6" name="Footer Placeholder 5">
            <a:extLst>
              <a:ext uri="{FF2B5EF4-FFF2-40B4-BE49-F238E27FC236}">
                <a16:creationId xmlns:a16="http://schemas.microsoft.com/office/drawing/2014/main" id="{7F6578B4-68AF-4CED-AE11-AFBEA0E15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CA15AC-B0B6-4193-BE2F-256DDB1857BD}"/>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134186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3FF2-C25C-4D40-808B-8CB03E64E8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D760B0-FE27-4F4A-A4CD-E4950FB5A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B58647-BA00-4776-BCA3-EB3576C714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ED8532-A167-41E2-9A1A-73C1C66D0BBC}"/>
              </a:ext>
            </a:extLst>
          </p:cNvPr>
          <p:cNvSpPr>
            <a:spLocks noGrp="1"/>
          </p:cNvSpPr>
          <p:nvPr>
            <p:ph type="dt" sz="half" idx="10"/>
          </p:nvPr>
        </p:nvSpPr>
        <p:spPr/>
        <p:txBody>
          <a:bodyPr/>
          <a:lstStyle/>
          <a:p>
            <a:fld id="{DF144E66-DC84-49B2-9F16-5C42ABF82523}" type="datetimeFigureOut">
              <a:rPr lang="en-US" smtClean="0"/>
              <a:t>3/2/2021</a:t>
            </a:fld>
            <a:endParaRPr lang="en-US"/>
          </a:p>
        </p:txBody>
      </p:sp>
      <p:sp>
        <p:nvSpPr>
          <p:cNvPr id="6" name="Footer Placeholder 5">
            <a:extLst>
              <a:ext uri="{FF2B5EF4-FFF2-40B4-BE49-F238E27FC236}">
                <a16:creationId xmlns:a16="http://schemas.microsoft.com/office/drawing/2014/main" id="{BAC6E54F-D13B-4CB3-83EA-2B7EF6B637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813F59-4E5A-449A-A6BA-ACFACCA085C3}"/>
              </a:ext>
            </a:extLst>
          </p:cNvPr>
          <p:cNvSpPr>
            <a:spLocks noGrp="1"/>
          </p:cNvSpPr>
          <p:nvPr>
            <p:ph type="sldNum" sz="quarter" idx="12"/>
          </p:nvPr>
        </p:nvSpPr>
        <p:spPr/>
        <p:txBody>
          <a:bodyPr/>
          <a:lstStyle/>
          <a:p>
            <a:fld id="{734C4C9D-B64F-4A9A-B355-75CD214B8494}" type="slidenum">
              <a:rPr lang="en-US" smtClean="0"/>
              <a:t>‹#›</a:t>
            </a:fld>
            <a:endParaRPr lang="en-US"/>
          </a:p>
        </p:txBody>
      </p:sp>
    </p:spTree>
    <p:extLst>
      <p:ext uri="{BB962C8B-B14F-4D97-AF65-F5344CB8AC3E}">
        <p14:creationId xmlns:p14="http://schemas.microsoft.com/office/powerpoint/2010/main" val="26945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D5B03-5EE7-4BD1-9C41-A88630B7F1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8700CE-A6D9-48F7-9D39-2E159469E1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572CD-0023-4C11-9DEC-7E251D76B4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44E66-DC84-49B2-9F16-5C42ABF82523}" type="datetimeFigureOut">
              <a:rPr lang="en-US" smtClean="0"/>
              <a:t>3/2/2021</a:t>
            </a:fld>
            <a:endParaRPr lang="en-US"/>
          </a:p>
        </p:txBody>
      </p:sp>
      <p:sp>
        <p:nvSpPr>
          <p:cNvPr id="5" name="Footer Placeholder 4">
            <a:extLst>
              <a:ext uri="{FF2B5EF4-FFF2-40B4-BE49-F238E27FC236}">
                <a16:creationId xmlns:a16="http://schemas.microsoft.com/office/drawing/2014/main" id="{B5293955-B07C-4D43-81C5-A9312ABD71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DB08DE-5E84-45F5-AF40-1FB097E5B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C4C9D-B64F-4A9A-B355-75CD214B8494}" type="slidenum">
              <a:rPr lang="en-US" smtClean="0"/>
              <a:t>‹#›</a:t>
            </a:fld>
            <a:endParaRPr lang="en-US"/>
          </a:p>
        </p:txBody>
      </p:sp>
    </p:spTree>
    <p:extLst>
      <p:ext uri="{BB962C8B-B14F-4D97-AF65-F5344CB8AC3E}">
        <p14:creationId xmlns:p14="http://schemas.microsoft.com/office/powerpoint/2010/main" val="3569367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drive.google.com/file/d/1jjeAtF7lpUZ-zfpHK9AQBO5Mm0j4yPhI/view?usp=sharing"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datastudio.google.com/s/mktTvPeiTc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0F878-C486-476C-A37E-A9253BC4AB98}"/>
              </a:ext>
            </a:extLst>
          </p:cNvPr>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5759" y="583442"/>
            <a:ext cx="12197759" cy="5691116"/>
          </a:xfrm>
          <a:prstGeom prst="rect">
            <a:avLst/>
          </a:prstGeom>
        </p:spPr>
      </p:pic>
      <p:sp>
        <p:nvSpPr>
          <p:cNvPr id="4" name="TextBox 3">
            <a:extLst>
              <a:ext uri="{FF2B5EF4-FFF2-40B4-BE49-F238E27FC236}">
                <a16:creationId xmlns:a16="http://schemas.microsoft.com/office/drawing/2014/main" id="{AF77E25A-A52C-4B7E-A2E7-AE532711C7ED}"/>
              </a:ext>
            </a:extLst>
          </p:cNvPr>
          <p:cNvSpPr txBox="1"/>
          <p:nvPr/>
        </p:nvSpPr>
        <p:spPr>
          <a:xfrm>
            <a:off x="6093120" y="1907447"/>
            <a:ext cx="5080000" cy="2123658"/>
          </a:xfrm>
          <a:prstGeom prst="rect">
            <a:avLst/>
          </a:prstGeom>
          <a:noFill/>
        </p:spPr>
        <p:txBody>
          <a:bodyPr wrap="square" rtlCol="0">
            <a:spAutoFit/>
          </a:bodyPr>
          <a:lstStyle/>
          <a:p>
            <a:r>
              <a:rPr lang="en-US" sz="4400" b="1">
                <a:solidFill>
                  <a:srgbClr val="4FC3EB"/>
                </a:solidFill>
                <a:latin typeface="Open Sans" panose="020B0606030504020204" pitchFamily="34" charset="0"/>
                <a:ea typeface="Open Sans" panose="020B0606030504020204" pitchFamily="34" charset="0"/>
                <a:cs typeface="Open Sans" panose="020B0606030504020204" pitchFamily="34" charset="0"/>
              </a:rPr>
              <a:t>UNDERSTANDING ACCESS AND USE OF IATI DATA</a:t>
            </a:r>
          </a:p>
        </p:txBody>
      </p:sp>
      <p:sp>
        <p:nvSpPr>
          <p:cNvPr id="5" name="TextBox 4">
            <a:extLst>
              <a:ext uri="{FF2B5EF4-FFF2-40B4-BE49-F238E27FC236}">
                <a16:creationId xmlns:a16="http://schemas.microsoft.com/office/drawing/2014/main" id="{C5D5DA47-F96F-4AD4-A76F-761D6BDB8D36}"/>
              </a:ext>
            </a:extLst>
          </p:cNvPr>
          <p:cNvSpPr txBox="1"/>
          <p:nvPr/>
        </p:nvSpPr>
        <p:spPr>
          <a:xfrm>
            <a:off x="6093119" y="4075331"/>
            <a:ext cx="5079999" cy="523220"/>
          </a:xfrm>
          <a:prstGeom prst="rect">
            <a:avLst/>
          </a:prstGeom>
          <a:noFill/>
        </p:spPr>
        <p:txBody>
          <a:bodyPr wrap="square" rtlCol="0">
            <a:spAutoFit/>
          </a:bodyPr>
          <a:lstStyle/>
          <a:p>
            <a:r>
              <a:rPr lang="en-US" sz="2800" b="1">
                <a:solidFill>
                  <a:srgbClr val="F7931E"/>
                </a:solidFill>
                <a:latin typeface="Open Sans" panose="020B0606030504020204" pitchFamily="34" charset="0"/>
                <a:ea typeface="Open Sans" panose="020B0606030504020204" pitchFamily="34" charset="0"/>
                <a:cs typeface="Open Sans" panose="020B0606030504020204" pitchFamily="34" charset="0"/>
              </a:rPr>
              <a:t>OPEN DATA WATCH</a:t>
            </a:r>
          </a:p>
        </p:txBody>
      </p:sp>
      <p:sp>
        <p:nvSpPr>
          <p:cNvPr id="16" name="TextBox 15">
            <a:extLst>
              <a:ext uri="{FF2B5EF4-FFF2-40B4-BE49-F238E27FC236}">
                <a16:creationId xmlns:a16="http://schemas.microsoft.com/office/drawing/2014/main" id="{39D3B01E-AF44-40B4-B59B-1E13DDECCAF5}"/>
              </a:ext>
            </a:extLst>
          </p:cNvPr>
          <p:cNvSpPr txBox="1"/>
          <p:nvPr/>
        </p:nvSpPr>
        <p:spPr>
          <a:xfrm>
            <a:off x="6121694" y="4638372"/>
            <a:ext cx="5079999" cy="400110"/>
          </a:xfrm>
          <a:prstGeom prst="rect">
            <a:avLst/>
          </a:prstGeom>
          <a:noFill/>
        </p:spPr>
        <p:txBody>
          <a:bodyPr wrap="square">
            <a:spAutoFit/>
          </a:bodyPr>
          <a:lstStyle/>
          <a:p>
            <a:r>
              <a:rPr lang="en-US" sz="2000">
                <a:solidFill>
                  <a:schemeClr val="tx1">
                    <a:lumMod val="65000"/>
                    <a:lumOff val="35000"/>
                  </a:schemeClr>
                </a:solidFill>
              </a:rPr>
              <a:t>2 March 2021</a:t>
            </a:r>
          </a:p>
        </p:txBody>
      </p:sp>
      <p:pic>
        <p:nvPicPr>
          <p:cNvPr id="20" name="Picture 19" descr="A picture containing building, window, vector graphics&#10;&#10;Description automatically generated">
            <a:extLst>
              <a:ext uri="{FF2B5EF4-FFF2-40B4-BE49-F238E27FC236}">
                <a16:creationId xmlns:a16="http://schemas.microsoft.com/office/drawing/2014/main" id="{3EBFE2D8-8318-4825-8874-ECCB1EA76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7635" y="5466589"/>
            <a:ext cx="1138801" cy="1083027"/>
          </a:xfrm>
          <a:prstGeom prst="rect">
            <a:avLst/>
          </a:prstGeom>
        </p:spPr>
      </p:pic>
    </p:spTree>
    <p:extLst>
      <p:ext uri="{BB962C8B-B14F-4D97-AF65-F5344CB8AC3E}">
        <p14:creationId xmlns:p14="http://schemas.microsoft.com/office/powerpoint/2010/main" val="1753047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271DE1-9899-486D-A6B5-EB9FE9577EFE}"/>
              </a:ext>
            </a:extLst>
          </p:cNvPr>
          <p:cNvSpPr/>
          <p:nvPr/>
        </p:nvSpPr>
        <p:spPr>
          <a:xfrm>
            <a:off x="4687604" y="1"/>
            <a:ext cx="7246355" cy="6858000"/>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652117-663F-4ACE-8326-701FB3E7EB94}"/>
              </a:ext>
            </a:extLst>
          </p:cNvPr>
          <p:cNvSpPr txBox="1"/>
          <p:nvPr/>
        </p:nvSpPr>
        <p:spPr>
          <a:xfrm>
            <a:off x="1088691" y="579156"/>
            <a:ext cx="2553455" cy="1077218"/>
          </a:xfrm>
          <a:prstGeom prst="rect">
            <a:avLst/>
          </a:prstGeom>
          <a:noFill/>
        </p:spPr>
        <p:txBody>
          <a:bodyPr wrap="square">
            <a:spAutoFit/>
          </a:bodyPr>
          <a:lstStyle/>
          <a:p>
            <a:pPr algn="ct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DATA</a:t>
            </a:r>
          </a:p>
          <a:p>
            <a:pPr algn="ct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GAPS</a:t>
            </a:r>
            <a:endParaRPr lang="en-US" sz="3200"/>
          </a:p>
        </p:txBody>
      </p:sp>
      <p:sp>
        <p:nvSpPr>
          <p:cNvPr id="5" name="Oval 4">
            <a:extLst>
              <a:ext uri="{FF2B5EF4-FFF2-40B4-BE49-F238E27FC236}">
                <a16:creationId xmlns:a16="http://schemas.microsoft.com/office/drawing/2014/main" id="{3D00D614-D511-40AE-83C7-3636D746212E}"/>
              </a:ext>
            </a:extLst>
          </p:cNvPr>
          <p:cNvSpPr/>
          <p:nvPr/>
        </p:nvSpPr>
        <p:spPr>
          <a:xfrm>
            <a:off x="948909" y="1843083"/>
            <a:ext cx="2833018" cy="2833018"/>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A2DEF-B73E-4DEE-B387-431FF36D7CA9}"/>
              </a:ext>
            </a:extLst>
          </p:cNvPr>
          <p:cNvSpPr txBox="1"/>
          <p:nvPr/>
        </p:nvSpPr>
        <p:spPr>
          <a:xfrm>
            <a:off x="948909" y="4862810"/>
            <a:ext cx="2833018" cy="1015663"/>
          </a:xfrm>
          <a:prstGeom prst="rect">
            <a:avLst/>
          </a:prstGeom>
          <a:noFill/>
        </p:spPr>
        <p:txBody>
          <a:bodyPr wrap="square">
            <a:spAutoFit/>
          </a:bodyPr>
          <a:lstStyle/>
          <a:p>
            <a:pPr algn="ctr"/>
            <a:r>
              <a:rPr lang="en-US" sz="2000">
                <a:solidFill>
                  <a:srgbClr val="4FC3EB"/>
                </a:solidFill>
                <a:latin typeface="Open Sans" panose="020B0606030504020204" pitchFamily="34" charset="0"/>
                <a:ea typeface="Open Sans" panose="020B0606030504020204" pitchFamily="34" charset="0"/>
                <a:cs typeface="Open Sans" panose="020B0606030504020204" pitchFamily="34" charset="0"/>
              </a:rPr>
              <a:t>A lack of data for key publishers impeded data use.</a:t>
            </a:r>
            <a:endParaRPr lang="en-US" sz="2000"/>
          </a:p>
        </p:txBody>
      </p:sp>
      <p:sp>
        <p:nvSpPr>
          <p:cNvPr id="11" name="Rectangle 10">
            <a:extLst>
              <a:ext uri="{FF2B5EF4-FFF2-40B4-BE49-F238E27FC236}">
                <a16:creationId xmlns:a16="http://schemas.microsoft.com/office/drawing/2014/main" id="{F9CDF676-4200-404F-B305-0DA3A69483CC}"/>
              </a:ext>
            </a:extLst>
          </p:cNvPr>
          <p:cNvSpPr/>
          <p:nvPr/>
        </p:nvSpPr>
        <p:spPr>
          <a:xfrm>
            <a:off x="4812632" y="0"/>
            <a:ext cx="7379368"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uilding, window, vector graphics&#10;&#10;Description automatically generated">
            <a:extLst>
              <a:ext uri="{FF2B5EF4-FFF2-40B4-BE49-F238E27FC236}">
                <a16:creationId xmlns:a16="http://schemas.microsoft.com/office/drawing/2014/main" id="{6B99CD00-A0D5-48D2-88F0-10DE9F150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13" name="TextBox 12">
            <a:extLst>
              <a:ext uri="{FF2B5EF4-FFF2-40B4-BE49-F238E27FC236}">
                <a16:creationId xmlns:a16="http://schemas.microsoft.com/office/drawing/2014/main" id="{20C47994-87E3-4F8B-80F3-95CDF330475F}"/>
              </a:ext>
            </a:extLst>
          </p:cNvPr>
          <p:cNvSpPr txBox="1"/>
          <p:nvPr/>
        </p:nvSpPr>
        <p:spPr>
          <a:xfrm>
            <a:off x="5325979" y="702266"/>
            <a:ext cx="6352674" cy="830997"/>
          </a:xfrm>
          <a:prstGeom prst="rect">
            <a:avLst/>
          </a:prstGeom>
          <a:noFill/>
        </p:spPr>
        <p:txBody>
          <a:bodyPr wrap="square">
            <a:spAutoFit/>
          </a:body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This is what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USER SURVEY</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respondents and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FOCUS GROUP </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participants said:</a:t>
            </a:r>
          </a:p>
        </p:txBody>
      </p:sp>
      <p:sp>
        <p:nvSpPr>
          <p:cNvPr id="14" name="TextBox 13">
            <a:extLst>
              <a:ext uri="{FF2B5EF4-FFF2-40B4-BE49-F238E27FC236}">
                <a16:creationId xmlns:a16="http://schemas.microsoft.com/office/drawing/2014/main" id="{A7A2F823-2E96-44E2-9209-5E3A188FF7CC}"/>
              </a:ext>
            </a:extLst>
          </p:cNvPr>
          <p:cNvSpPr txBox="1"/>
          <p:nvPr/>
        </p:nvSpPr>
        <p:spPr>
          <a:xfrm>
            <a:off x="5325979" y="1695115"/>
            <a:ext cx="6352674" cy="2954655"/>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A few key publishers (Japan, China, South Korea, and the IMF) do not report, and that causes gaps in the data that hinders analysis. </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Gaps in the data on the complete path of financing, from commitment to disbursement, make it difficult for users to use IATI data for analysis and monitoring.</a:t>
            </a:r>
          </a:p>
        </p:txBody>
      </p:sp>
      <p:pic>
        <p:nvPicPr>
          <p:cNvPr id="3" name="Picture 2" descr="Icon&#10;&#10;Description automatically generated">
            <a:extLst>
              <a:ext uri="{FF2B5EF4-FFF2-40B4-BE49-F238E27FC236}">
                <a16:creationId xmlns:a16="http://schemas.microsoft.com/office/drawing/2014/main" id="{B2DB7D1F-D15A-48EA-84C6-91A53A403D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58" y="2126750"/>
            <a:ext cx="2348359" cy="2348359"/>
          </a:xfrm>
          <a:prstGeom prst="rect">
            <a:avLst/>
          </a:prstGeom>
        </p:spPr>
      </p:pic>
    </p:spTree>
    <p:extLst>
      <p:ext uri="{BB962C8B-B14F-4D97-AF65-F5344CB8AC3E}">
        <p14:creationId xmlns:p14="http://schemas.microsoft.com/office/powerpoint/2010/main" val="2911205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AD07C9B-16B2-4DB5-9B55-3638B9E6F92E}"/>
              </a:ext>
            </a:extLst>
          </p:cNvPr>
          <p:cNvSpPr/>
          <p:nvPr/>
        </p:nvSpPr>
        <p:spPr>
          <a:xfrm>
            <a:off x="4687604" y="1"/>
            <a:ext cx="7246355" cy="6858000"/>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652117-663F-4ACE-8326-701FB3E7EB94}"/>
              </a:ext>
            </a:extLst>
          </p:cNvPr>
          <p:cNvSpPr txBox="1"/>
          <p:nvPr/>
        </p:nvSpPr>
        <p:spPr>
          <a:xfrm>
            <a:off x="963663" y="611240"/>
            <a:ext cx="2818264" cy="1077218"/>
          </a:xfrm>
          <a:prstGeom prst="rect">
            <a:avLst/>
          </a:prstGeom>
          <a:noFill/>
        </p:spPr>
        <p:txBody>
          <a:bodyPr wrap="square">
            <a:spAutoFit/>
          </a:bodyPr>
          <a:lstStyle/>
          <a:p>
            <a:pPr algn="ct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TECHNICAL</a:t>
            </a:r>
          </a:p>
          <a:p>
            <a:pPr algn="ct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CHALLENGES</a:t>
            </a:r>
            <a:endParaRPr lang="en-US" sz="3200"/>
          </a:p>
        </p:txBody>
      </p:sp>
      <p:sp>
        <p:nvSpPr>
          <p:cNvPr id="5" name="Oval 4">
            <a:extLst>
              <a:ext uri="{FF2B5EF4-FFF2-40B4-BE49-F238E27FC236}">
                <a16:creationId xmlns:a16="http://schemas.microsoft.com/office/drawing/2014/main" id="{3D00D614-D511-40AE-83C7-3636D746212E}"/>
              </a:ext>
            </a:extLst>
          </p:cNvPr>
          <p:cNvSpPr/>
          <p:nvPr/>
        </p:nvSpPr>
        <p:spPr>
          <a:xfrm>
            <a:off x="948909" y="1843083"/>
            <a:ext cx="2833018" cy="2833018"/>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A2DEF-B73E-4DEE-B387-431FF36D7CA9}"/>
              </a:ext>
            </a:extLst>
          </p:cNvPr>
          <p:cNvSpPr txBox="1"/>
          <p:nvPr/>
        </p:nvSpPr>
        <p:spPr>
          <a:xfrm>
            <a:off x="1157610" y="4862810"/>
            <a:ext cx="2547615" cy="1323439"/>
          </a:xfrm>
          <a:prstGeom prst="rect">
            <a:avLst/>
          </a:prstGeom>
          <a:noFill/>
        </p:spPr>
        <p:txBody>
          <a:bodyPr wrap="square">
            <a:spAutoFit/>
          </a:bodyPr>
          <a:lstStyle/>
          <a:p>
            <a:pPr algn="ctr"/>
            <a:r>
              <a:rPr lang="en-US" sz="2000">
                <a:solidFill>
                  <a:srgbClr val="4FC3EB"/>
                </a:solidFill>
                <a:latin typeface="Open Sans" panose="020B0606030504020204" pitchFamily="34" charset="0"/>
                <a:ea typeface="Open Sans" panose="020B0606030504020204" pitchFamily="34" charset="0"/>
                <a:cs typeface="Open Sans" panose="020B0606030504020204" pitchFamily="34" charset="0"/>
              </a:rPr>
              <a:t>Available tools struggle to meet the needs of users at various levels.</a:t>
            </a:r>
            <a:endParaRPr lang="en-US" sz="2000"/>
          </a:p>
        </p:txBody>
      </p:sp>
      <p:sp>
        <p:nvSpPr>
          <p:cNvPr id="11" name="Rectangle 10">
            <a:extLst>
              <a:ext uri="{FF2B5EF4-FFF2-40B4-BE49-F238E27FC236}">
                <a16:creationId xmlns:a16="http://schemas.microsoft.com/office/drawing/2014/main" id="{F9CDF676-4200-404F-B305-0DA3A69483CC}"/>
              </a:ext>
            </a:extLst>
          </p:cNvPr>
          <p:cNvSpPr/>
          <p:nvPr/>
        </p:nvSpPr>
        <p:spPr>
          <a:xfrm>
            <a:off x="4812632" y="0"/>
            <a:ext cx="7379368"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uilding, window, vector graphics&#10;&#10;Description automatically generated">
            <a:extLst>
              <a:ext uri="{FF2B5EF4-FFF2-40B4-BE49-F238E27FC236}">
                <a16:creationId xmlns:a16="http://schemas.microsoft.com/office/drawing/2014/main" id="{6B99CD00-A0D5-48D2-88F0-10DE9F150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13" name="TextBox 12">
            <a:extLst>
              <a:ext uri="{FF2B5EF4-FFF2-40B4-BE49-F238E27FC236}">
                <a16:creationId xmlns:a16="http://schemas.microsoft.com/office/drawing/2014/main" id="{20C47994-87E3-4F8B-80F3-95CDF330475F}"/>
              </a:ext>
            </a:extLst>
          </p:cNvPr>
          <p:cNvSpPr txBox="1"/>
          <p:nvPr/>
        </p:nvSpPr>
        <p:spPr>
          <a:xfrm>
            <a:off x="5325979" y="702266"/>
            <a:ext cx="6352674" cy="830997"/>
          </a:xfrm>
          <a:prstGeom prst="rect">
            <a:avLst/>
          </a:prstGeom>
          <a:noFill/>
        </p:spPr>
        <p:txBody>
          <a:bodyPr wrap="square">
            <a:spAutoFit/>
          </a:body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This is what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USER SURVEY</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respondents and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FOCUS GROUP </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participants said:</a:t>
            </a:r>
          </a:p>
        </p:txBody>
      </p:sp>
      <p:sp>
        <p:nvSpPr>
          <p:cNvPr id="14" name="TextBox 13">
            <a:extLst>
              <a:ext uri="{FF2B5EF4-FFF2-40B4-BE49-F238E27FC236}">
                <a16:creationId xmlns:a16="http://schemas.microsoft.com/office/drawing/2014/main" id="{A7A2F823-2E96-44E2-9209-5E3A188FF7CC}"/>
              </a:ext>
            </a:extLst>
          </p:cNvPr>
          <p:cNvSpPr txBox="1"/>
          <p:nvPr/>
        </p:nvSpPr>
        <p:spPr>
          <a:xfrm>
            <a:off x="5325979" y="1695115"/>
            <a:ext cx="6352674" cy="4770537"/>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Users have trouble accessing the data at the right disaggregation. Basic users want to be able to aggregate funding data by country in a flat file without duplication or gaps but cannot with the available tools. </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Users struggled to combine IATI data with other sources, particularly OECD DAC data.</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Direct technical support is not available to users learning how to use the IATI data.</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A set of standard use cases would make it easier for users to retrieve data.</a:t>
            </a:r>
          </a:p>
          <a:p>
            <a:pPr>
              <a:spcAft>
                <a:spcPts val="1200"/>
              </a:spcAft>
            </a:pPr>
            <a:endPar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Icon&#10;&#10;Description automatically generated">
            <a:extLst>
              <a:ext uri="{FF2B5EF4-FFF2-40B4-BE49-F238E27FC236}">
                <a16:creationId xmlns:a16="http://schemas.microsoft.com/office/drawing/2014/main" id="{2F8B16BA-8CD9-4C3B-8B35-0FDA74D49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286" y="1936438"/>
            <a:ext cx="2833018" cy="2833018"/>
          </a:xfrm>
          <a:prstGeom prst="rect">
            <a:avLst/>
          </a:prstGeom>
        </p:spPr>
      </p:pic>
    </p:spTree>
    <p:extLst>
      <p:ext uri="{BB962C8B-B14F-4D97-AF65-F5344CB8AC3E}">
        <p14:creationId xmlns:p14="http://schemas.microsoft.com/office/powerpoint/2010/main" val="1785092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D15E97-D0EF-4712-B1C7-2DD1F579527E}"/>
              </a:ext>
            </a:extLst>
          </p:cNvPr>
          <p:cNvSpPr/>
          <p:nvPr/>
        </p:nvSpPr>
        <p:spPr>
          <a:xfrm>
            <a:off x="4687604" y="1"/>
            <a:ext cx="7246355" cy="6858000"/>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652117-663F-4ACE-8326-701FB3E7EB94}"/>
              </a:ext>
            </a:extLst>
          </p:cNvPr>
          <p:cNvSpPr txBox="1"/>
          <p:nvPr/>
        </p:nvSpPr>
        <p:spPr>
          <a:xfrm>
            <a:off x="1088691" y="579156"/>
            <a:ext cx="2553455" cy="1077218"/>
          </a:xfrm>
          <a:prstGeom prst="rect">
            <a:avLst/>
          </a:prstGeom>
          <a:noFill/>
        </p:spPr>
        <p:txBody>
          <a:bodyPr wrap="square">
            <a:spAutoFit/>
          </a:bodyPr>
          <a:lstStyle/>
          <a:p>
            <a:pPr algn="ct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NEED FOR GUIDANCE</a:t>
            </a:r>
            <a:endParaRPr lang="en-US" sz="3200"/>
          </a:p>
        </p:txBody>
      </p:sp>
      <p:sp>
        <p:nvSpPr>
          <p:cNvPr id="5" name="Oval 4">
            <a:extLst>
              <a:ext uri="{FF2B5EF4-FFF2-40B4-BE49-F238E27FC236}">
                <a16:creationId xmlns:a16="http://schemas.microsoft.com/office/drawing/2014/main" id="{3D00D614-D511-40AE-83C7-3636D746212E}"/>
              </a:ext>
            </a:extLst>
          </p:cNvPr>
          <p:cNvSpPr/>
          <p:nvPr/>
        </p:nvSpPr>
        <p:spPr>
          <a:xfrm>
            <a:off x="948909" y="1843083"/>
            <a:ext cx="2833018" cy="2833018"/>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A2DEF-B73E-4DEE-B387-431FF36D7CA9}"/>
              </a:ext>
            </a:extLst>
          </p:cNvPr>
          <p:cNvSpPr txBox="1"/>
          <p:nvPr/>
        </p:nvSpPr>
        <p:spPr>
          <a:xfrm>
            <a:off x="721503" y="4862810"/>
            <a:ext cx="3287830" cy="1323439"/>
          </a:xfrm>
          <a:prstGeom prst="rect">
            <a:avLst/>
          </a:prstGeom>
          <a:noFill/>
        </p:spPr>
        <p:txBody>
          <a:bodyPr wrap="square">
            <a:spAutoFit/>
          </a:bodyPr>
          <a:lstStyle/>
          <a:p>
            <a:pPr algn="ctr"/>
            <a:r>
              <a:rPr lang="en-US" sz="2000">
                <a:solidFill>
                  <a:srgbClr val="4FC3EB"/>
                </a:solidFill>
                <a:latin typeface="Open Sans" panose="020B0606030504020204" pitchFamily="34" charset="0"/>
                <a:ea typeface="Open Sans" panose="020B0606030504020204" pitchFamily="34" charset="0"/>
                <a:cs typeface="Open Sans" panose="020B0606030504020204" pitchFamily="34" charset="0"/>
              </a:rPr>
              <a:t>Training materials are either hard to find or don’t meet the needs of basic users.</a:t>
            </a:r>
            <a:endParaRPr lang="en-US" sz="2000"/>
          </a:p>
        </p:txBody>
      </p:sp>
      <p:sp>
        <p:nvSpPr>
          <p:cNvPr id="11" name="Rectangle 10">
            <a:extLst>
              <a:ext uri="{FF2B5EF4-FFF2-40B4-BE49-F238E27FC236}">
                <a16:creationId xmlns:a16="http://schemas.microsoft.com/office/drawing/2014/main" id="{F9CDF676-4200-404F-B305-0DA3A69483CC}"/>
              </a:ext>
            </a:extLst>
          </p:cNvPr>
          <p:cNvSpPr/>
          <p:nvPr/>
        </p:nvSpPr>
        <p:spPr>
          <a:xfrm>
            <a:off x="4812632" y="0"/>
            <a:ext cx="7379368"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uilding, window, vector graphics&#10;&#10;Description automatically generated">
            <a:extLst>
              <a:ext uri="{FF2B5EF4-FFF2-40B4-BE49-F238E27FC236}">
                <a16:creationId xmlns:a16="http://schemas.microsoft.com/office/drawing/2014/main" id="{6B99CD00-A0D5-48D2-88F0-10DE9F150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13" name="TextBox 12">
            <a:extLst>
              <a:ext uri="{FF2B5EF4-FFF2-40B4-BE49-F238E27FC236}">
                <a16:creationId xmlns:a16="http://schemas.microsoft.com/office/drawing/2014/main" id="{20C47994-87E3-4F8B-80F3-95CDF330475F}"/>
              </a:ext>
            </a:extLst>
          </p:cNvPr>
          <p:cNvSpPr txBox="1"/>
          <p:nvPr/>
        </p:nvSpPr>
        <p:spPr>
          <a:xfrm>
            <a:off x="5325979" y="702266"/>
            <a:ext cx="6352674" cy="830997"/>
          </a:xfrm>
          <a:prstGeom prst="rect">
            <a:avLst/>
          </a:prstGeom>
          <a:noFill/>
        </p:spPr>
        <p:txBody>
          <a:bodyPr wrap="square">
            <a:spAutoFit/>
          </a:body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This is what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USER SURVEY</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respondents and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FOCUS GROUP </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participants said:</a:t>
            </a:r>
          </a:p>
        </p:txBody>
      </p:sp>
      <p:sp>
        <p:nvSpPr>
          <p:cNvPr id="14" name="TextBox 13">
            <a:extLst>
              <a:ext uri="{FF2B5EF4-FFF2-40B4-BE49-F238E27FC236}">
                <a16:creationId xmlns:a16="http://schemas.microsoft.com/office/drawing/2014/main" id="{A7A2F823-2E96-44E2-9209-5E3A188FF7CC}"/>
              </a:ext>
            </a:extLst>
          </p:cNvPr>
          <p:cNvSpPr txBox="1"/>
          <p:nvPr/>
        </p:nvSpPr>
        <p:spPr>
          <a:xfrm>
            <a:off x="5325979" y="1695115"/>
            <a:ext cx="6352674" cy="4616648"/>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Most participants stated that they were self-taught, not having been able to find the guidance they needed.</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Experienced users mentioned the need to understand quirks in how to interpret data from different publishers, but this information is not readily available. </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Many training materials and other resources were only available in English. A wide range of languages are needed, particularly French and Spanish.</a:t>
            </a:r>
          </a:p>
          <a:p>
            <a:pPr marL="342900" indent="-342900">
              <a:spcAft>
                <a:spcPts val="1200"/>
              </a:spcAft>
              <a:buFont typeface="Wingdings" panose="05000000000000000000" pitchFamily="2" charset="2"/>
              <a:buChar char="§"/>
            </a:pPr>
            <a:endPar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Icon&#10;&#10;Description automatically generated">
            <a:extLst>
              <a:ext uri="{FF2B5EF4-FFF2-40B4-BE49-F238E27FC236}">
                <a16:creationId xmlns:a16="http://schemas.microsoft.com/office/drawing/2014/main" id="{0A5F67CC-0B6E-4C47-9B23-6AE6643131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229" y="2087403"/>
            <a:ext cx="2344377" cy="2344377"/>
          </a:xfrm>
          <a:prstGeom prst="rect">
            <a:avLst/>
          </a:prstGeom>
        </p:spPr>
      </p:pic>
    </p:spTree>
    <p:extLst>
      <p:ext uri="{BB962C8B-B14F-4D97-AF65-F5344CB8AC3E}">
        <p14:creationId xmlns:p14="http://schemas.microsoft.com/office/powerpoint/2010/main" val="2285171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32ED0-88CA-41DE-ADCE-7C3A59A52C15}"/>
              </a:ext>
            </a:extLst>
          </p:cNvPr>
          <p:cNvSpPr/>
          <p:nvPr/>
        </p:nvSpPr>
        <p:spPr>
          <a:xfrm>
            <a:off x="0" y="0"/>
            <a:ext cx="12192000"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5CFD76-60FA-4D8A-9F11-9706A4C74411}"/>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222787" y="696992"/>
            <a:ext cx="11746424" cy="5464013"/>
          </a:xfrm>
          <a:prstGeom prst="rect">
            <a:avLst/>
          </a:prstGeom>
        </p:spPr>
      </p:pic>
      <p:pic>
        <p:nvPicPr>
          <p:cNvPr id="6" name="Picture 5" descr="A picture containing building, window, vector graphics&#10;&#10;Description automatically generated">
            <a:extLst>
              <a:ext uri="{FF2B5EF4-FFF2-40B4-BE49-F238E27FC236}">
                <a16:creationId xmlns:a16="http://schemas.microsoft.com/office/drawing/2014/main" id="{DC5A58F3-2D52-4732-A612-F51FDC7F4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3" name="TextBox 2">
            <a:extLst>
              <a:ext uri="{FF2B5EF4-FFF2-40B4-BE49-F238E27FC236}">
                <a16:creationId xmlns:a16="http://schemas.microsoft.com/office/drawing/2014/main" id="{C952C062-43B2-4C79-A72F-534FFDFF4A04}"/>
              </a:ext>
            </a:extLst>
          </p:cNvPr>
          <p:cNvSpPr txBox="1"/>
          <p:nvPr/>
        </p:nvSpPr>
        <p:spPr>
          <a:xfrm>
            <a:off x="484930" y="696992"/>
            <a:ext cx="11222135" cy="584775"/>
          </a:xfrm>
          <a:prstGeom prst="rect">
            <a:avLst/>
          </a:prstGeom>
          <a:noFill/>
        </p:spPr>
        <p:txBody>
          <a:bodyPr wrap="square" rtlCol="0">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RECOMMENDATIONS</a:t>
            </a:r>
            <a:endPar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2CF63119-4408-4B17-85A2-E2DC8F407A04}"/>
              </a:ext>
            </a:extLst>
          </p:cNvPr>
          <p:cNvSpPr txBox="1"/>
          <p:nvPr/>
        </p:nvSpPr>
        <p:spPr>
          <a:xfrm>
            <a:off x="777870" y="1792807"/>
            <a:ext cx="6439642" cy="3508653"/>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Create a knowledge hub for IATI training materials and data-use tools.</a:t>
            </a:r>
          </a:p>
          <a:p>
            <a:pPr marL="342900" indent="-342900">
              <a:spcAft>
                <a:spcPts val="1200"/>
              </a:spcAft>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Create more training materials on how to understand and interpret IATI data.</a:t>
            </a:r>
          </a:p>
          <a:p>
            <a:pPr marL="342900" indent="-342900">
              <a:spcAft>
                <a:spcPts val="1200"/>
              </a:spcAft>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Simplify and provide better training on the IATI platforms and tools for users.</a:t>
            </a:r>
          </a:p>
          <a:p>
            <a:pPr marL="342900" indent="-342900">
              <a:spcAft>
                <a:spcPts val="1200"/>
              </a:spcAft>
              <a:buFont typeface="Wingdings" panose="05000000000000000000" pitchFamily="2" charset="2"/>
              <a:buChar char="§"/>
            </a:pP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Make more training materials available in other languages.</a:t>
            </a:r>
          </a:p>
        </p:txBody>
      </p:sp>
      <p:sp>
        <p:nvSpPr>
          <p:cNvPr id="13" name="TextBox 12">
            <a:extLst>
              <a:ext uri="{FF2B5EF4-FFF2-40B4-BE49-F238E27FC236}">
                <a16:creationId xmlns:a16="http://schemas.microsoft.com/office/drawing/2014/main" id="{42CB124D-83E8-4B76-84F2-0DC3B2EB72DE}"/>
              </a:ext>
            </a:extLst>
          </p:cNvPr>
          <p:cNvSpPr txBox="1"/>
          <p:nvPr/>
        </p:nvSpPr>
        <p:spPr>
          <a:xfrm>
            <a:off x="7537765" y="1726451"/>
            <a:ext cx="3876366" cy="3570208"/>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Address IATI data quality issues and focus on the most basic use cases first.</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2400"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Focus on design and improvements to make the core IATI platforms easier to use.</a:t>
            </a:r>
          </a:p>
        </p:txBody>
      </p:sp>
    </p:spTree>
    <p:extLst>
      <p:ext uri="{BB962C8B-B14F-4D97-AF65-F5344CB8AC3E}">
        <p14:creationId xmlns:p14="http://schemas.microsoft.com/office/powerpoint/2010/main" val="3685298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0F878-C486-476C-A37E-A9253BC4AB98}"/>
              </a:ext>
            </a:extLst>
          </p:cNvPr>
          <p:cNvPicPr>
            <a:picLocks noChangeAspect="1"/>
          </p:cNvPicPr>
          <p:nvPr/>
        </p:nvPicPr>
        <p:blipFill>
          <a:blip r:embed="rId2">
            <a:alphaModFix amt="31000"/>
            <a:extLst>
              <a:ext uri="{28A0092B-C50C-407E-A947-70E740481C1C}">
                <a14:useLocalDpi xmlns:a14="http://schemas.microsoft.com/office/drawing/2010/main" val="0"/>
              </a:ext>
            </a:extLst>
          </a:blip>
          <a:stretch>
            <a:fillRect/>
          </a:stretch>
        </p:blipFill>
        <p:spPr>
          <a:xfrm>
            <a:off x="-5759" y="583442"/>
            <a:ext cx="12197759" cy="5691116"/>
          </a:xfrm>
          <a:prstGeom prst="rect">
            <a:avLst/>
          </a:prstGeom>
        </p:spPr>
      </p:pic>
      <p:sp>
        <p:nvSpPr>
          <p:cNvPr id="4" name="TextBox 3">
            <a:extLst>
              <a:ext uri="{FF2B5EF4-FFF2-40B4-BE49-F238E27FC236}">
                <a16:creationId xmlns:a16="http://schemas.microsoft.com/office/drawing/2014/main" id="{AF77E25A-A52C-4B7E-A2E7-AE532711C7ED}"/>
              </a:ext>
            </a:extLst>
          </p:cNvPr>
          <p:cNvSpPr txBox="1"/>
          <p:nvPr/>
        </p:nvSpPr>
        <p:spPr>
          <a:xfrm>
            <a:off x="-5760" y="2235442"/>
            <a:ext cx="12192000" cy="769441"/>
          </a:xfrm>
          <a:prstGeom prst="rect">
            <a:avLst/>
          </a:prstGeom>
          <a:noFill/>
        </p:spPr>
        <p:txBody>
          <a:bodyPr wrap="square" rtlCol="0">
            <a:spAutoFit/>
          </a:bodyPr>
          <a:lstStyle/>
          <a:p>
            <a:pPr algn="ctr"/>
            <a:r>
              <a:rPr lang="en-US" sz="4400" b="1">
                <a:solidFill>
                  <a:srgbClr val="4FC3EB"/>
                </a:solidFill>
                <a:latin typeface="Open Sans" panose="020B0606030504020204" pitchFamily="34" charset="0"/>
                <a:ea typeface="Open Sans" panose="020B0606030504020204" pitchFamily="34" charset="0"/>
                <a:cs typeface="Open Sans" panose="020B0606030504020204" pitchFamily="34" charset="0"/>
              </a:rPr>
              <a:t>THANK YOU</a:t>
            </a:r>
          </a:p>
        </p:txBody>
      </p:sp>
      <p:sp>
        <p:nvSpPr>
          <p:cNvPr id="5" name="TextBox 4">
            <a:extLst>
              <a:ext uri="{FF2B5EF4-FFF2-40B4-BE49-F238E27FC236}">
                <a16:creationId xmlns:a16="http://schemas.microsoft.com/office/drawing/2014/main" id="{C5D5DA47-F96F-4AD4-A76F-761D6BDB8D36}"/>
              </a:ext>
            </a:extLst>
          </p:cNvPr>
          <p:cNvSpPr txBox="1"/>
          <p:nvPr/>
        </p:nvSpPr>
        <p:spPr>
          <a:xfrm>
            <a:off x="0" y="3004883"/>
            <a:ext cx="12191999" cy="461665"/>
          </a:xfrm>
          <a:prstGeom prst="rect">
            <a:avLst/>
          </a:prstGeom>
          <a:noFill/>
        </p:spPr>
        <p:txBody>
          <a:bodyPr wrap="square" rtlCol="0">
            <a:spAutoFit/>
          </a:bodyPr>
          <a:lstStyle/>
          <a:p>
            <a:pPr algn="ctr"/>
            <a:r>
              <a:rPr lang="en-US" sz="2400">
                <a:solidFill>
                  <a:srgbClr val="4FC3EB"/>
                </a:solidFill>
                <a:latin typeface="Open Sans" panose="020B0606030504020204" pitchFamily="34" charset="0"/>
                <a:ea typeface="Open Sans" panose="020B0606030504020204" pitchFamily="34" charset="0"/>
                <a:cs typeface="Open Sans" panose="020B0606030504020204" pitchFamily="34" charset="0"/>
              </a:rPr>
              <a:t>opendatawatch.com</a:t>
            </a:r>
          </a:p>
        </p:txBody>
      </p:sp>
      <p:pic>
        <p:nvPicPr>
          <p:cNvPr id="20" name="Picture 19" descr="A picture containing building, window, vector graphics&#10;&#10;Description automatically generated">
            <a:extLst>
              <a:ext uri="{FF2B5EF4-FFF2-40B4-BE49-F238E27FC236}">
                <a16:creationId xmlns:a16="http://schemas.microsoft.com/office/drawing/2014/main" id="{3EBFE2D8-8318-4825-8874-ECCB1EA76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840" y="4052742"/>
            <a:ext cx="1138801" cy="1083027"/>
          </a:xfrm>
          <a:prstGeom prst="rect">
            <a:avLst/>
          </a:prstGeom>
        </p:spPr>
      </p:pic>
    </p:spTree>
    <p:extLst>
      <p:ext uri="{BB962C8B-B14F-4D97-AF65-F5344CB8AC3E}">
        <p14:creationId xmlns:p14="http://schemas.microsoft.com/office/powerpoint/2010/main" val="90393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CA8A83-29B9-46DD-9B21-5DE5CD3340ED}"/>
              </a:ext>
            </a:extLst>
          </p:cNvPr>
          <p:cNvSpPr/>
          <p:nvPr/>
        </p:nvSpPr>
        <p:spPr>
          <a:xfrm>
            <a:off x="4013200" y="1332345"/>
            <a:ext cx="8178800" cy="4498109"/>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AB2EC15-C7E5-4871-8E1C-EB605A746F83}"/>
              </a:ext>
            </a:extLst>
          </p:cNvPr>
          <p:cNvSpPr/>
          <p:nvPr/>
        </p:nvSpPr>
        <p:spPr>
          <a:xfrm>
            <a:off x="3860800" y="1179945"/>
            <a:ext cx="8331200" cy="4498109"/>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511AF5-704C-48DD-BD5E-D0470A542563}"/>
              </a:ext>
            </a:extLst>
          </p:cNvPr>
          <p:cNvSpPr txBox="1"/>
          <p:nvPr/>
        </p:nvSpPr>
        <p:spPr>
          <a:xfrm>
            <a:off x="1104900" y="1905505"/>
            <a:ext cx="2372235" cy="3046988"/>
          </a:xfrm>
          <a:prstGeom prst="rect">
            <a:avLst/>
          </a:prstGeom>
          <a:noFill/>
        </p:spPr>
        <p:txBody>
          <a:bodyPr wrap="square" rtlCol="0">
            <a:spAutoFit/>
          </a:bodyPr>
          <a:lstStyle/>
          <a:p>
            <a:pPr algn="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TO PROMOTE THE SYSTEMIC USE OF IATI DATA</a:t>
            </a:r>
          </a:p>
        </p:txBody>
      </p:sp>
      <p:sp>
        <p:nvSpPr>
          <p:cNvPr id="11" name="TextBox 10">
            <a:extLst>
              <a:ext uri="{FF2B5EF4-FFF2-40B4-BE49-F238E27FC236}">
                <a16:creationId xmlns:a16="http://schemas.microsoft.com/office/drawing/2014/main" id="{BB6E1659-2045-45BB-9DE4-3087FE88EAD2}"/>
              </a:ext>
            </a:extLst>
          </p:cNvPr>
          <p:cNvSpPr txBox="1"/>
          <p:nvPr/>
        </p:nvSpPr>
        <p:spPr>
          <a:xfrm>
            <a:off x="4628131" y="1874728"/>
            <a:ext cx="6116069" cy="3000821"/>
          </a:xfrm>
          <a:prstGeom prst="rect">
            <a:avLst/>
          </a:prstGeom>
          <a:noFill/>
        </p:spPr>
        <p:txBody>
          <a:bodyPr wrap="square" rtlCol="0">
            <a:spAutoFit/>
          </a:bodyPr>
          <a:lstStyle/>
          <a:p>
            <a:r>
              <a:rPr lang="en-US" sz="2700">
                <a:solidFill>
                  <a:schemeClr val="bg1"/>
                </a:solidFill>
                <a:latin typeface="Open Sans" panose="020B0606030504020204" pitchFamily="34" charset="0"/>
                <a:ea typeface="Open Sans" panose="020B0606030504020204" pitchFamily="34" charset="0"/>
                <a:cs typeface="Open Sans" panose="020B0606030504020204" pitchFamily="34" charset="0"/>
              </a:rPr>
              <a:t>Our research combines results from an </a:t>
            </a:r>
            <a:r>
              <a:rPr lang="en-US" sz="2700" b="1">
                <a:solidFill>
                  <a:schemeClr val="bg1"/>
                </a:solidFill>
                <a:latin typeface="Open Sans" panose="020B0606030504020204" pitchFamily="34" charset="0"/>
                <a:ea typeface="Open Sans" panose="020B0606030504020204" pitchFamily="34" charset="0"/>
                <a:cs typeface="Open Sans" panose="020B0606030504020204" pitchFamily="34" charset="0"/>
              </a:rPr>
              <a:t>INVENTORY OF TRAINING MATERIALS</a:t>
            </a:r>
            <a:r>
              <a:rPr lang="en-US" sz="270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700" b="1">
                <a:solidFill>
                  <a:schemeClr val="bg1"/>
                </a:solidFill>
                <a:latin typeface="Open Sans" panose="020B0606030504020204" pitchFamily="34" charset="0"/>
                <a:ea typeface="Open Sans" panose="020B0606030504020204" pitchFamily="34" charset="0"/>
                <a:cs typeface="Open Sans" panose="020B0606030504020204" pitchFamily="34" charset="0"/>
              </a:rPr>
              <a:t>IATI GOOGLE ANALYTICS</a:t>
            </a:r>
            <a:r>
              <a:rPr lang="en-US" sz="2700">
                <a:solidFill>
                  <a:schemeClr val="bg1"/>
                </a:solidFill>
                <a:latin typeface="Open Sans" panose="020B0606030504020204" pitchFamily="34" charset="0"/>
                <a:ea typeface="Open Sans" panose="020B0606030504020204" pitchFamily="34" charset="0"/>
                <a:cs typeface="Open Sans" panose="020B0606030504020204" pitchFamily="34" charset="0"/>
              </a:rPr>
              <a:t>, a </a:t>
            </a:r>
            <a:r>
              <a:rPr lang="en-US" sz="2700" b="1">
                <a:solidFill>
                  <a:schemeClr val="bg1"/>
                </a:solidFill>
                <a:latin typeface="Open Sans" panose="020B0606030504020204" pitchFamily="34" charset="0"/>
                <a:ea typeface="Open Sans" panose="020B0606030504020204" pitchFamily="34" charset="0"/>
                <a:cs typeface="Open Sans" panose="020B0606030504020204" pitchFamily="34" charset="0"/>
              </a:rPr>
              <a:t>USER SURVEY</a:t>
            </a:r>
            <a:r>
              <a:rPr lang="en-US" sz="270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2700" b="1">
                <a:solidFill>
                  <a:schemeClr val="bg1"/>
                </a:solidFill>
                <a:latin typeface="Open Sans" panose="020B0606030504020204" pitchFamily="34" charset="0"/>
                <a:ea typeface="Open Sans" panose="020B0606030504020204" pitchFamily="34" charset="0"/>
                <a:cs typeface="Open Sans" panose="020B0606030504020204" pitchFamily="34" charset="0"/>
              </a:rPr>
              <a:t>FOCUS GROUPS </a:t>
            </a:r>
            <a:r>
              <a:rPr lang="en-US" sz="2700">
                <a:solidFill>
                  <a:schemeClr val="bg1"/>
                </a:solidFill>
                <a:latin typeface="Open Sans" panose="020B0606030504020204" pitchFamily="34" charset="0"/>
                <a:ea typeface="Open Sans" panose="020B0606030504020204" pitchFamily="34" charset="0"/>
                <a:cs typeface="Open Sans" panose="020B0606030504020204" pitchFamily="34" charset="0"/>
              </a:rPr>
              <a:t>with IATI data users to distill insights for improving the access and use of IATI data. </a:t>
            </a:r>
          </a:p>
        </p:txBody>
      </p:sp>
      <p:pic>
        <p:nvPicPr>
          <p:cNvPr id="13" name="Picture 12" descr="Icon&#10;&#10;Description automatically generated">
            <a:extLst>
              <a:ext uri="{FF2B5EF4-FFF2-40B4-BE49-F238E27FC236}">
                <a16:creationId xmlns:a16="http://schemas.microsoft.com/office/drawing/2014/main" id="{7AE4AECF-30F1-45F4-903C-F5B4836FF6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850" y="3516168"/>
            <a:ext cx="2343150" cy="2343150"/>
          </a:xfrm>
          <a:prstGeom prst="rect">
            <a:avLst/>
          </a:prstGeom>
        </p:spPr>
      </p:pic>
      <p:pic>
        <p:nvPicPr>
          <p:cNvPr id="14" name="Picture 13" descr="A picture containing building, window, vector graphics&#10;&#10;Description automatically generated">
            <a:extLst>
              <a:ext uri="{FF2B5EF4-FFF2-40B4-BE49-F238E27FC236}">
                <a16:creationId xmlns:a16="http://schemas.microsoft.com/office/drawing/2014/main" id="{2229A810-7795-4207-97EC-8A246A17F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Tree>
    <p:extLst>
      <p:ext uri="{BB962C8B-B14F-4D97-AF65-F5344CB8AC3E}">
        <p14:creationId xmlns:p14="http://schemas.microsoft.com/office/powerpoint/2010/main" val="13339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B575B27-5420-425E-858E-41E99E775915}"/>
              </a:ext>
            </a:extLst>
          </p:cNvPr>
          <p:cNvSpPr/>
          <p:nvPr/>
        </p:nvSpPr>
        <p:spPr>
          <a:xfrm>
            <a:off x="323701" y="-4281"/>
            <a:ext cx="8182345" cy="6858000"/>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1B9C924-F91A-47C1-A072-D71BFE28CB84}"/>
              </a:ext>
            </a:extLst>
          </p:cNvPr>
          <p:cNvSpPr/>
          <p:nvPr/>
        </p:nvSpPr>
        <p:spPr>
          <a:xfrm>
            <a:off x="0" y="0"/>
            <a:ext cx="8331200"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EAE5A1-A347-4E92-9DD9-CED55809D804}"/>
              </a:ext>
            </a:extLst>
          </p:cNvPr>
          <p:cNvSpPr txBox="1"/>
          <p:nvPr/>
        </p:nvSpPr>
        <p:spPr>
          <a:xfrm>
            <a:off x="793240" y="1043731"/>
            <a:ext cx="6744719" cy="4585871"/>
          </a:xfrm>
          <a:prstGeom prst="rect">
            <a:avLst/>
          </a:prstGeom>
          <a:noFill/>
        </p:spPr>
        <p:txBody>
          <a:bodyPr wrap="squar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INVENTORY OF TRAINING MATERIALS</a:t>
            </a:r>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What resources and tools exist to help users access and use IATI data? </a:t>
            </a:r>
          </a:p>
          <a:p>
            <a:endParaRPr lang="en-US" sz="16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spcAft>
                <a:spcPts val="1200"/>
              </a:spcAft>
            </a:pPr>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15</a:t>
            </a: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 IATI training materials</a:t>
            </a:r>
          </a:p>
          <a:p>
            <a:pPr>
              <a:spcAft>
                <a:spcPts val="1200"/>
              </a:spcAft>
            </a:pPr>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27</a:t>
            </a: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 IATI data use tools</a:t>
            </a:r>
          </a:p>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Most examples of training materials included in the inventory were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user guides</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but also included a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video</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webinar</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online training course</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a:t>
            </a:r>
            <a:endPar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building, window, vector graphics&#10;&#10;Description automatically generated">
            <a:extLst>
              <a:ext uri="{FF2B5EF4-FFF2-40B4-BE49-F238E27FC236}">
                <a16:creationId xmlns:a16="http://schemas.microsoft.com/office/drawing/2014/main" id="{DBA07DCE-C731-48DE-9513-09440F7A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51DEFE72-C4BD-45D4-8407-BD327E39C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2950" y="865889"/>
            <a:ext cx="3829050" cy="3829050"/>
          </a:xfrm>
          <a:prstGeom prst="rect">
            <a:avLst/>
          </a:prstGeom>
        </p:spPr>
      </p:pic>
      <p:sp>
        <p:nvSpPr>
          <p:cNvPr id="11" name="TextBox 10">
            <a:extLst>
              <a:ext uri="{FF2B5EF4-FFF2-40B4-BE49-F238E27FC236}">
                <a16:creationId xmlns:a16="http://schemas.microsoft.com/office/drawing/2014/main" id="{6800D957-044B-4E96-8213-0349BEFED33B}"/>
              </a:ext>
            </a:extLst>
          </p:cNvPr>
          <p:cNvSpPr txBox="1"/>
          <p:nvPr/>
        </p:nvSpPr>
        <p:spPr>
          <a:xfrm>
            <a:off x="9165721" y="3839136"/>
            <a:ext cx="2223507" cy="1015663"/>
          </a:xfrm>
          <a:prstGeom prst="rect">
            <a:avLst/>
          </a:prstGeom>
          <a:noFill/>
        </p:spPr>
        <p:txBody>
          <a:bodyPr wrap="square">
            <a:spAutoFit/>
          </a:bodyPr>
          <a:lstStyle/>
          <a:p>
            <a:pPr algn="ctr"/>
            <a:r>
              <a:rPr lang="en-US" sz="2000">
                <a:solidFill>
                  <a:srgbClr val="4FC3EB"/>
                </a:solidFill>
                <a:latin typeface="Open Sans" panose="020B0606030504020204" pitchFamily="34" charset="0"/>
                <a:ea typeface="Open Sans" panose="020B0606030504020204" pitchFamily="34" charset="0"/>
                <a:cs typeface="Open Sans" panose="020B0606030504020204" pitchFamily="34" charset="0"/>
              </a:rPr>
              <a:t>Access the INVENTORY </a:t>
            </a:r>
            <a:r>
              <a:rPr lang="en-US" sz="2000" b="1" u="sng">
                <a:solidFill>
                  <a:srgbClr val="4FC3EB"/>
                </a:solidFill>
                <a:latin typeface="Open Sans" panose="020B0606030504020204" pitchFamily="34" charset="0"/>
                <a:ea typeface="Open Sans" panose="020B0606030504020204" pitchFamily="34" charset="0"/>
                <a:cs typeface="Open Sans" panose="020B0606030504020204" pitchFamily="34" charset="0"/>
                <a:hlinkClick r:id="rId5"/>
              </a:rPr>
              <a:t>here</a:t>
            </a:r>
            <a:r>
              <a:rPr lang="en-US" sz="2000" b="1">
                <a:solidFill>
                  <a:srgbClr val="4FC3EB"/>
                </a:solidFill>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3319746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D8CABA7-5DEA-45A3-94A8-4B2370479E9F}"/>
              </a:ext>
            </a:extLst>
          </p:cNvPr>
          <p:cNvSpPr/>
          <p:nvPr/>
        </p:nvSpPr>
        <p:spPr>
          <a:xfrm>
            <a:off x="323700" y="814519"/>
            <a:ext cx="11610259" cy="4890977"/>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AE42F75-4487-4449-8967-78177171947F}"/>
              </a:ext>
            </a:extLst>
          </p:cNvPr>
          <p:cNvSpPr/>
          <p:nvPr/>
        </p:nvSpPr>
        <p:spPr>
          <a:xfrm>
            <a:off x="-1" y="0"/>
            <a:ext cx="6096001"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building, window, vector graphics&#10;&#10;Description automatically generated">
            <a:extLst>
              <a:ext uri="{FF2B5EF4-FFF2-40B4-BE49-F238E27FC236}">
                <a16:creationId xmlns:a16="http://schemas.microsoft.com/office/drawing/2014/main" id="{6BD2EE4E-413E-4ACD-B2AC-EF0EAB7BC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8" name="TextBox 7">
            <a:extLst>
              <a:ext uri="{FF2B5EF4-FFF2-40B4-BE49-F238E27FC236}">
                <a16:creationId xmlns:a16="http://schemas.microsoft.com/office/drawing/2014/main" id="{C8D5300C-BDB5-4411-B7F6-6B94908E2E9A}"/>
              </a:ext>
            </a:extLst>
          </p:cNvPr>
          <p:cNvSpPr txBox="1"/>
          <p:nvPr/>
        </p:nvSpPr>
        <p:spPr>
          <a:xfrm>
            <a:off x="552449" y="938811"/>
            <a:ext cx="2495550" cy="1569660"/>
          </a:xfrm>
          <a:prstGeom prst="rect">
            <a:avLst/>
          </a:prstGeom>
          <a:noFill/>
        </p:spPr>
        <p:txBody>
          <a:bodyPr wrap="square" rtlCol="0">
            <a:spAutoFit/>
          </a:bodyPr>
          <a:lstStyle/>
          <a:p>
            <a:pPr algn="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IATI GOOGLE ANALYTICS</a:t>
            </a:r>
            <a:endPar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C9D7306F-B961-436C-8F4E-285135B6F326}"/>
              </a:ext>
            </a:extLst>
          </p:cNvPr>
          <p:cNvSpPr txBox="1"/>
          <p:nvPr/>
        </p:nvSpPr>
        <p:spPr>
          <a:xfrm>
            <a:off x="666749" y="2508471"/>
            <a:ext cx="2381249" cy="2677656"/>
          </a:xfrm>
          <a:prstGeom prst="rect">
            <a:avLst/>
          </a:prstGeom>
          <a:noFill/>
        </p:spPr>
        <p:txBody>
          <a:bodyPr wrap="square">
            <a:spAutoFit/>
          </a:bodyPr>
          <a:lstStyle/>
          <a:p>
            <a:pPr algn="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These data show a significant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user-demand for IATI training materials</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pic>
        <p:nvPicPr>
          <p:cNvPr id="10" name="Picture 9">
            <a:extLst>
              <a:ext uri="{FF2B5EF4-FFF2-40B4-BE49-F238E27FC236}">
                <a16:creationId xmlns:a16="http://schemas.microsoft.com/office/drawing/2014/main" id="{E09A2225-F426-4C27-BD25-A0A6B3AFA1AC}"/>
              </a:ext>
            </a:extLst>
          </p:cNvPr>
          <p:cNvPicPr/>
          <p:nvPr/>
        </p:nvPicPr>
        <p:blipFill>
          <a:blip r:embed="rId4">
            <a:extLst>
              <a:ext uri="{28A0092B-C50C-407E-A947-70E740481C1C}">
                <a14:useLocalDpi xmlns:a14="http://schemas.microsoft.com/office/drawing/2010/main" val="0"/>
              </a:ext>
            </a:extLst>
          </a:blip>
          <a:stretch>
            <a:fillRect/>
          </a:stretch>
        </p:blipFill>
        <p:spPr>
          <a:xfrm>
            <a:off x="3276748" y="673062"/>
            <a:ext cx="8450507" cy="4823814"/>
          </a:xfrm>
          <a:prstGeom prst="rect">
            <a:avLst/>
          </a:prstGeom>
        </p:spPr>
      </p:pic>
    </p:spTree>
    <p:extLst>
      <p:ext uri="{BB962C8B-B14F-4D97-AF65-F5344CB8AC3E}">
        <p14:creationId xmlns:p14="http://schemas.microsoft.com/office/powerpoint/2010/main" val="640037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6DADF9E1-1202-4C54-AA6A-29DFB38502F4}"/>
              </a:ext>
            </a:extLst>
          </p:cNvPr>
          <p:cNvSpPr/>
          <p:nvPr/>
        </p:nvSpPr>
        <p:spPr>
          <a:xfrm>
            <a:off x="2816043" y="1730697"/>
            <a:ext cx="7599573" cy="4498109"/>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8D480D-16B4-4117-810B-BB672B2A3890}"/>
              </a:ext>
            </a:extLst>
          </p:cNvPr>
          <p:cNvSpPr/>
          <p:nvPr/>
        </p:nvSpPr>
        <p:spPr>
          <a:xfrm>
            <a:off x="0" y="0"/>
            <a:ext cx="12192000" cy="3429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EAE5A1-A347-4E92-9DD9-CED55809D804}"/>
              </a:ext>
            </a:extLst>
          </p:cNvPr>
          <p:cNvSpPr txBox="1"/>
          <p:nvPr/>
        </p:nvSpPr>
        <p:spPr>
          <a:xfrm>
            <a:off x="632981" y="564505"/>
            <a:ext cx="2495550" cy="1569660"/>
          </a:xfrm>
          <a:prstGeom prst="rect">
            <a:avLst/>
          </a:prstGeom>
          <a:noFill/>
        </p:spPr>
        <p:txBody>
          <a:bodyPr wrap="square" rtlCol="0">
            <a:spAutoFit/>
          </a:bodyPr>
          <a:lstStyle/>
          <a:p>
            <a:pPr algn="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IATI GOOGLE ANALYTICS</a:t>
            </a:r>
            <a:endPar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building, window, vector graphics&#10;&#10;Description automatically generated">
            <a:extLst>
              <a:ext uri="{FF2B5EF4-FFF2-40B4-BE49-F238E27FC236}">
                <a16:creationId xmlns:a16="http://schemas.microsoft.com/office/drawing/2014/main" id="{DBA07DCE-C731-48DE-9513-09440F7A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9" name="TextBox 8">
            <a:extLst>
              <a:ext uri="{FF2B5EF4-FFF2-40B4-BE49-F238E27FC236}">
                <a16:creationId xmlns:a16="http://schemas.microsoft.com/office/drawing/2014/main" id="{DBC258B9-095C-4956-8407-21C7D52EC28B}"/>
              </a:ext>
            </a:extLst>
          </p:cNvPr>
          <p:cNvSpPr txBox="1"/>
          <p:nvPr/>
        </p:nvSpPr>
        <p:spPr>
          <a:xfrm>
            <a:off x="3398060" y="739486"/>
            <a:ext cx="7622366" cy="1200329"/>
          </a:xfrm>
          <a:prstGeom prst="rect">
            <a:avLst/>
          </a:prstGeom>
          <a:noFill/>
        </p:spPr>
        <p:txBody>
          <a:bodyPr wrap="square">
            <a:spAutoFit/>
          </a:body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The Google Data Studio Dashboard presents website analytics from the</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 IATI website, D-Portal, and Query Builder</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3" name="Rectangle 2">
            <a:extLst>
              <a:ext uri="{FF2B5EF4-FFF2-40B4-BE49-F238E27FC236}">
                <a16:creationId xmlns:a16="http://schemas.microsoft.com/office/drawing/2014/main" id="{EFC35E11-D5F9-46FF-9AF5-99595AB3B50A}"/>
              </a:ext>
            </a:extLst>
          </p:cNvPr>
          <p:cNvSpPr/>
          <p:nvPr/>
        </p:nvSpPr>
        <p:spPr>
          <a:xfrm>
            <a:off x="632980" y="2424795"/>
            <a:ext cx="9606173" cy="3638162"/>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F59A7C0-EB54-4B9A-A2E0-2EFF6B474913}"/>
              </a:ext>
            </a:extLst>
          </p:cNvPr>
          <p:cNvSpPr txBox="1"/>
          <p:nvPr/>
        </p:nvSpPr>
        <p:spPr>
          <a:xfrm>
            <a:off x="10565902" y="3499253"/>
            <a:ext cx="1368057" cy="1754326"/>
          </a:xfrm>
          <a:prstGeom prst="rect">
            <a:avLst/>
          </a:prstGeom>
          <a:noFill/>
        </p:spPr>
        <p:txBody>
          <a:bodyPr wrap="square">
            <a:spAutoFit/>
          </a:bodyPr>
          <a:lstStyle/>
          <a:p>
            <a:r>
              <a:rPr lang="en-US" sz="1800">
                <a:solidFill>
                  <a:srgbClr val="4FC3EB"/>
                </a:solidFill>
                <a:latin typeface="Open Sans" panose="020B0606030504020204" pitchFamily="34" charset="0"/>
                <a:ea typeface="Open Sans" panose="020B0606030504020204" pitchFamily="34" charset="0"/>
                <a:cs typeface="Open Sans" panose="020B0606030504020204" pitchFamily="34" charset="0"/>
              </a:rPr>
              <a:t>Access the Google Data Studio Dashboard </a:t>
            </a:r>
            <a:r>
              <a:rPr lang="en-US" sz="1800" b="1">
                <a:solidFill>
                  <a:srgbClr val="4FC3EB"/>
                </a:solidFill>
                <a:effectLst/>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here</a:t>
            </a:r>
            <a:r>
              <a:rPr lang="en-US" sz="1800">
                <a:solidFill>
                  <a:srgbClr val="4FC3EB"/>
                </a:solidFill>
                <a:latin typeface="Open Sans" panose="020B0606030504020204" pitchFamily="34" charset="0"/>
                <a:ea typeface="Open Sans" panose="020B0606030504020204" pitchFamily="34" charset="0"/>
                <a:cs typeface="Open Sans" panose="020B0606030504020204" pitchFamily="34" charset="0"/>
              </a:rPr>
              <a:t>.  </a:t>
            </a:r>
            <a:endParaRPr lang="en-US">
              <a:solidFill>
                <a:srgbClr val="4FC3E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6" name="Picture 15">
            <a:extLst>
              <a:ext uri="{FF2B5EF4-FFF2-40B4-BE49-F238E27FC236}">
                <a16:creationId xmlns:a16="http://schemas.microsoft.com/office/drawing/2014/main" id="{5F052A5E-057A-4062-939D-830195A84979}"/>
              </a:ext>
            </a:extLst>
          </p:cNvPr>
          <p:cNvPicPr/>
          <p:nvPr/>
        </p:nvPicPr>
        <p:blipFill rotWithShape="1">
          <a:blip r:embed="rId5"/>
          <a:srcRect r="17112" b="75759"/>
          <a:stretch/>
        </p:blipFill>
        <p:spPr>
          <a:xfrm>
            <a:off x="809443" y="2592159"/>
            <a:ext cx="8038584" cy="362435"/>
          </a:xfrm>
          <a:prstGeom prst="rect">
            <a:avLst/>
          </a:prstGeom>
        </p:spPr>
      </p:pic>
      <p:pic>
        <p:nvPicPr>
          <p:cNvPr id="17" name="Picture 16">
            <a:extLst>
              <a:ext uri="{FF2B5EF4-FFF2-40B4-BE49-F238E27FC236}">
                <a16:creationId xmlns:a16="http://schemas.microsoft.com/office/drawing/2014/main" id="{8A419E11-F64C-4489-92F6-789BE7C59E39}"/>
              </a:ext>
            </a:extLst>
          </p:cNvPr>
          <p:cNvPicPr/>
          <p:nvPr/>
        </p:nvPicPr>
        <p:blipFill rotWithShape="1">
          <a:blip r:embed="rId6"/>
          <a:srcRect l="7464" t="19013" r="3099" b="4649"/>
          <a:stretch/>
        </p:blipFill>
        <p:spPr>
          <a:xfrm>
            <a:off x="1057998" y="3109671"/>
            <a:ext cx="7795966" cy="779165"/>
          </a:xfrm>
          <a:prstGeom prst="rect">
            <a:avLst/>
          </a:prstGeom>
        </p:spPr>
      </p:pic>
      <p:pic>
        <p:nvPicPr>
          <p:cNvPr id="18" name="Picture 17">
            <a:extLst>
              <a:ext uri="{FF2B5EF4-FFF2-40B4-BE49-F238E27FC236}">
                <a16:creationId xmlns:a16="http://schemas.microsoft.com/office/drawing/2014/main" id="{4DC1D9DB-6A0A-42F3-AA82-7D369F2CC05A}"/>
              </a:ext>
            </a:extLst>
          </p:cNvPr>
          <p:cNvPicPr/>
          <p:nvPr/>
        </p:nvPicPr>
        <p:blipFill rotWithShape="1">
          <a:blip r:embed="rId5"/>
          <a:srcRect l="11126" t="37204" r="3915" b="4815"/>
          <a:stretch/>
        </p:blipFill>
        <p:spPr>
          <a:xfrm>
            <a:off x="1057998" y="4043913"/>
            <a:ext cx="7790029" cy="825992"/>
          </a:xfrm>
          <a:prstGeom prst="rect">
            <a:avLst/>
          </a:prstGeom>
        </p:spPr>
      </p:pic>
      <p:pic>
        <p:nvPicPr>
          <p:cNvPr id="19" name="Picture 18">
            <a:extLst>
              <a:ext uri="{FF2B5EF4-FFF2-40B4-BE49-F238E27FC236}">
                <a16:creationId xmlns:a16="http://schemas.microsoft.com/office/drawing/2014/main" id="{F6BF4CCA-2E15-4D9C-B320-EEA626636C7E}"/>
              </a:ext>
            </a:extLst>
          </p:cNvPr>
          <p:cNvPicPr/>
          <p:nvPr/>
        </p:nvPicPr>
        <p:blipFill rotWithShape="1">
          <a:blip r:embed="rId7"/>
          <a:srcRect l="10793" t="37927" r="3099" b="4924"/>
          <a:stretch/>
        </p:blipFill>
        <p:spPr>
          <a:xfrm>
            <a:off x="1057998" y="5024982"/>
            <a:ext cx="7790028" cy="808676"/>
          </a:xfrm>
          <a:prstGeom prst="rect">
            <a:avLst/>
          </a:prstGeom>
        </p:spPr>
      </p:pic>
      <p:sp>
        <p:nvSpPr>
          <p:cNvPr id="20" name="TextBox 19">
            <a:extLst>
              <a:ext uri="{FF2B5EF4-FFF2-40B4-BE49-F238E27FC236}">
                <a16:creationId xmlns:a16="http://schemas.microsoft.com/office/drawing/2014/main" id="{40AEA1A7-EA4C-4921-BC13-8E98026730C8}"/>
              </a:ext>
            </a:extLst>
          </p:cNvPr>
          <p:cNvSpPr txBox="1"/>
          <p:nvPr/>
        </p:nvSpPr>
        <p:spPr>
          <a:xfrm>
            <a:off x="8964031" y="3176087"/>
            <a:ext cx="1256072" cy="584775"/>
          </a:xfrm>
          <a:prstGeom prst="rect">
            <a:avLst/>
          </a:prstGeom>
          <a:noFill/>
        </p:spPr>
        <p:txBody>
          <a:bodyPr wrap="square">
            <a:spAutoFit/>
          </a:bodyPr>
          <a:lstStyle/>
          <a:p>
            <a:r>
              <a:rPr lang="en-US" sz="16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IATI Main Website</a:t>
            </a:r>
            <a:endParaRPr lang="en-US" sz="1600" b="1">
              <a:solidFill>
                <a:schemeClr val="tx1">
                  <a:lumMod val="65000"/>
                  <a:lumOff val="35000"/>
                </a:schemeClr>
              </a:solidFill>
            </a:endParaRPr>
          </a:p>
        </p:txBody>
      </p:sp>
      <p:sp>
        <p:nvSpPr>
          <p:cNvPr id="21" name="TextBox 20">
            <a:extLst>
              <a:ext uri="{FF2B5EF4-FFF2-40B4-BE49-F238E27FC236}">
                <a16:creationId xmlns:a16="http://schemas.microsoft.com/office/drawing/2014/main" id="{9CFF213B-900E-44B7-8940-E261F4B00065}"/>
              </a:ext>
            </a:extLst>
          </p:cNvPr>
          <p:cNvSpPr txBox="1"/>
          <p:nvPr/>
        </p:nvSpPr>
        <p:spPr>
          <a:xfrm>
            <a:off x="8964031" y="4081344"/>
            <a:ext cx="1117849" cy="584775"/>
          </a:xfrm>
          <a:prstGeom prst="rect">
            <a:avLst/>
          </a:prstGeom>
          <a:noFill/>
        </p:spPr>
        <p:txBody>
          <a:bodyPr wrap="square">
            <a:spAutoFit/>
          </a:bodyPr>
          <a:lstStyle/>
          <a:p>
            <a:r>
              <a:rPr lang="en-US" sz="16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IATI D-Portal</a:t>
            </a:r>
            <a:endParaRPr lang="en-US" sz="1600" b="1">
              <a:solidFill>
                <a:schemeClr val="tx1">
                  <a:lumMod val="65000"/>
                  <a:lumOff val="35000"/>
                </a:schemeClr>
              </a:solidFill>
            </a:endParaRPr>
          </a:p>
        </p:txBody>
      </p:sp>
      <p:sp>
        <p:nvSpPr>
          <p:cNvPr id="22" name="TextBox 21">
            <a:extLst>
              <a:ext uri="{FF2B5EF4-FFF2-40B4-BE49-F238E27FC236}">
                <a16:creationId xmlns:a16="http://schemas.microsoft.com/office/drawing/2014/main" id="{A4190CEB-71FA-4484-B9C8-01FF87031276}"/>
              </a:ext>
            </a:extLst>
          </p:cNvPr>
          <p:cNvSpPr txBox="1"/>
          <p:nvPr/>
        </p:nvSpPr>
        <p:spPr>
          <a:xfrm>
            <a:off x="8964030" y="5136932"/>
            <a:ext cx="1117849" cy="584775"/>
          </a:xfrm>
          <a:prstGeom prst="rect">
            <a:avLst/>
          </a:prstGeom>
          <a:noFill/>
        </p:spPr>
        <p:txBody>
          <a:bodyPr wrap="square">
            <a:spAutoFit/>
          </a:bodyPr>
          <a:lstStyle/>
          <a:p>
            <a:r>
              <a:rPr lang="en-US" sz="1600"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Query Builder</a:t>
            </a:r>
            <a:endParaRPr lang="en-US" sz="1600" b="1">
              <a:solidFill>
                <a:schemeClr val="tx1">
                  <a:lumMod val="65000"/>
                  <a:lumOff val="35000"/>
                </a:schemeClr>
              </a:solidFill>
            </a:endParaRPr>
          </a:p>
        </p:txBody>
      </p:sp>
    </p:spTree>
    <p:extLst>
      <p:ext uri="{BB962C8B-B14F-4D97-AF65-F5344CB8AC3E}">
        <p14:creationId xmlns:p14="http://schemas.microsoft.com/office/powerpoint/2010/main" val="1493130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8F37154-E453-4B73-9D8F-B9755B6D028D}"/>
              </a:ext>
            </a:extLst>
          </p:cNvPr>
          <p:cNvSpPr/>
          <p:nvPr/>
        </p:nvSpPr>
        <p:spPr>
          <a:xfrm>
            <a:off x="491738" y="1336635"/>
            <a:ext cx="8178800" cy="4498109"/>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8D480D-16B4-4117-810B-BB672B2A3890}"/>
              </a:ext>
            </a:extLst>
          </p:cNvPr>
          <p:cNvSpPr/>
          <p:nvPr/>
        </p:nvSpPr>
        <p:spPr>
          <a:xfrm>
            <a:off x="0" y="0"/>
            <a:ext cx="12192000" cy="3429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EAE5A1-A347-4E92-9DD9-CED55809D804}"/>
              </a:ext>
            </a:extLst>
          </p:cNvPr>
          <p:cNvSpPr txBox="1"/>
          <p:nvPr/>
        </p:nvSpPr>
        <p:spPr>
          <a:xfrm>
            <a:off x="632981" y="564505"/>
            <a:ext cx="2495550" cy="1569660"/>
          </a:xfrm>
          <a:prstGeom prst="rect">
            <a:avLst/>
          </a:prstGeom>
          <a:noFill/>
        </p:spPr>
        <p:txBody>
          <a:bodyPr wrap="square" rtlCol="0">
            <a:spAutoFit/>
          </a:bodyPr>
          <a:lstStyle/>
          <a:p>
            <a:pPr algn="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IATI GOOGLE ANALYTICS</a:t>
            </a:r>
            <a:endPar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descr="A picture containing building, window, vector graphics&#10;&#10;Description automatically generated">
            <a:extLst>
              <a:ext uri="{FF2B5EF4-FFF2-40B4-BE49-F238E27FC236}">
                <a16:creationId xmlns:a16="http://schemas.microsoft.com/office/drawing/2014/main" id="{DBA07DCE-C731-48DE-9513-09440F7A4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9" name="TextBox 8">
            <a:extLst>
              <a:ext uri="{FF2B5EF4-FFF2-40B4-BE49-F238E27FC236}">
                <a16:creationId xmlns:a16="http://schemas.microsoft.com/office/drawing/2014/main" id="{DBC258B9-095C-4956-8407-21C7D52EC28B}"/>
              </a:ext>
            </a:extLst>
          </p:cNvPr>
          <p:cNvSpPr txBox="1"/>
          <p:nvPr/>
        </p:nvSpPr>
        <p:spPr>
          <a:xfrm>
            <a:off x="3425200" y="564505"/>
            <a:ext cx="7691869" cy="1569660"/>
          </a:xfrm>
          <a:prstGeom prst="rect">
            <a:avLst/>
          </a:prstGeom>
          <a:noFill/>
        </p:spPr>
        <p:txBody>
          <a:bodyPr wrap="square" lIns="91440" tIns="45720" rIns="91440" bIns="45720" anchor="t">
            <a:spAutoFit/>
          </a:bodyPr>
          <a:lstStyle/>
          <a:p>
            <a:r>
              <a:rPr lang="en-US" sz="2400" b="1">
                <a:solidFill>
                  <a:schemeClr val="bg1"/>
                </a:solidFill>
                <a:latin typeface="Open Sans"/>
                <a:ea typeface="Open Sans" panose="020B0606030504020204" pitchFamily="34" charset="0"/>
                <a:cs typeface="Open Sans" panose="020B0606030504020204" pitchFamily="34" charset="0"/>
              </a:rPr>
              <a:t>These analytics show patterns of access and use of IATI data. </a:t>
            </a:r>
            <a:r>
              <a:rPr lang="en-US" sz="2400">
                <a:solidFill>
                  <a:schemeClr val="bg1"/>
                </a:solidFill>
                <a:latin typeface="Open Sans"/>
                <a:ea typeface="Open Sans" panose="020B0606030504020204" pitchFamily="34" charset="0"/>
                <a:cs typeface="Open Sans" panose="020B0606030504020204" pitchFamily="34" charset="0"/>
              </a:rPr>
              <a:t>They show where users come from, what pages users access, how they access them, for how long, and much more. </a:t>
            </a:r>
            <a:endPar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a:extLst>
              <a:ext uri="{FF2B5EF4-FFF2-40B4-BE49-F238E27FC236}">
                <a16:creationId xmlns:a16="http://schemas.microsoft.com/office/drawing/2014/main" id="{EFC35E11-D5F9-46FF-9AF5-99595AB3B50A}"/>
              </a:ext>
            </a:extLst>
          </p:cNvPr>
          <p:cNvSpPr/>
          <p:nvPr/>
        </p:nvSpPr>
        <p:spPr>
          <a:xfrm>
            <a:off x="632981" y="2424795"/>
            <a:ext cx="8280202" cy="3271156"/>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3432E6E-B5C4-4EA5-8621-88A703450FDA}"/>
              </a:ext>
            </a:extLst>
          </p:cNvPr>
          <p:cNvPicPr/>
          <p:nvPr/>
        </p:nvPicPr>
        <p:blipFill rotWithShape="1">
          <a:blip r:embed="rId4"/>
          <a:srcRect t="7924"/>
          <a:stretch/>
        </p:blipFill>
        <p:spPr>
          <a:xfrm>
            <a:off x="1276256" y="2806700"/>
            <a:ext cx="3571744" cy="2825126"/>
          </a:xfrm>
          <a:prstGeom prst="rect">
            <a:avLst/>
          </a:prstGeom>
        </p:spPr>
      </p:pic>
      <p:pic>
        <p:nvPicPr>
          <p:cNvPr id="12" name="Picture 11">
            <a:extLst>
              <a:ext uri="{FF2B5EF4-FFF2-40B4-BE49-F238E27FC236}">
                <a16:creationId xmlns:a16="http://schemas.microsoft.com/office/drawing/2014/main" id="{863CA327-5CDE-4B0E-A5C4-FE9B1F6E1A5D}"/>
              </a:ext>
            </a:extLst>
          </p:cNvPr>
          <p:cNvPicPr/>
          <p:nvPr/>
        </p:nvPicPr>
        <p:blipFill rotWithShape="1">
          <a:blip r:embed="rId5"/>
          <a:srcRect t="7924"/>
          <a:stretch/>
        </p:blipFill>
        <p:spPr>
          <a:xfrm>
            <a:off x="4989618" y="2806700"/>
            <a:ext cx="3539680" cy="2825126"/>
          </a:xfrm>
          <a:prstGeom prst="rect">
            <a:avLst/>
          </a:prstGeom>
        </p:spPr>
      </p:pic>
      <p:sp>
        <p:nvSpPr>
          <p:cNvPr id="13" name="TextBox 12">
            <a:extLst>
              <a:ext uri="{FF2B5EF4-FFF2-40B4-BE49-F238E27FC236}">
                <a16:creationId xmlns:a16="http://schemas.microsoft.com/office/drawing/2014/main" id="{03EC287D-C691-4CE9-852E-C039D1CC5FD2}"/>
              </a:ext>
            </a:extLst>
          </p:cNvPr>
          <p:cNvSpPr txBox="1"/>
          <p:nvPr/>
        </p:nvSpPr>
        <p:spPr>
          <a:xfrm>
            <a:off x="9115573" y="3560917"/>
            <a:ext cx="2223507" cy="1938992"/>
          </a:xfrm>
          <a:prstGeom prst="rect">
            <a:avLst/>
          </a:prstGeom>
          <a:noFill/>
        </p:spPr>
        <p:txBody>
          <a:bodyPr wrap="square">
            <a:spAutoFit/>
          </a:bodyPr>
          <a:lstStyle/>
          <a:p>
            <a:r>
              <a:rPr lang="en-US" sz="2000">
                <a:solidFill>
                  <a:srgbClr val="4FC3EB"/>
                </a:solidFill>
                <a:latin typeface="Open Sans" panose="020B0606030504020204" pitchFamily="34" charset="0"/>
                <a:ea typeface="Open Sans" panose="020B0606030504020204" pitchFamily="34" charset="0"/>
                <a:cs typeface="Open Sans" panose="020B0606030504020204" pitchFamily="34" charset="0"/>
              </a:rPr>
              <a:t>The IATI Google Analytics show that most users come from high-income countries. </a:t>
            </a:r>
          </a:p>
        </p:txBody>
      </p:sp>
      <p:sp>
        <p:nvSpPr>
          <p:cNvPr id="16" name="TextBox 15">
            <a:extLst>
              <a:ext uri="{FF2B5EF4-FFF2-40B4-BE49-F238E27FC236}">
                <a16:creationId xmlns:a16="http://schemas.microsoft.com/office/drawing/2014/main" id="{1C332A5C-1D38-4528-A9D4-EECC7880CD80}"/>
              </a:ext>
            </a:extLst>
          </p:cNvPr>
          <p:cNvSpPr txBox="1"/>
          <p:nvPr/>
        </p:nvSpPr>
        <p:spPr>
          <a:xfrm>
            <a:off x="824923" y="5883221"/>
            <a:ext cx="7896317" cy="338554"/>
          </a:xfrm>
          <a:prstGeom prst="rect">
            <a:avLst/>
          </a:prstGeom>
          <a:noFill/>
        </p:spPr>
        <p:txBody>
          <a:bodyPr wrap="square">
            <a:spAutoFit/>
          </a:bodyPr>
          <a:lstStyle/>
          <a:p>
            <a:pPr algn="r"/>
            <a:r>
              <a:rPr lang="en-US" sz="1600">
                <a:solidFill>
                  <a:srgbClr val="4FC3EB"/>
                </a:solidFill>
                <a:latin typeface="Open Sans" panose="020B0606030504020204" pitchFamily="34" charset="0"/>
                <a:ea typeface="Open Sans" panose="020B0606030504020204" pitchFamily="34" charset="0"/>
                <a:cs typeface="Open Sans" panose="020B0606030504020204" pitchFamily="34" charset="0"/>
              </a:rPr>
              <a:t>Trends from main IATI website hold true for D-Portal and Query Builder. </a:t>
            </a:r>
          </a:p>
        </p:txBody>
      </p:sp>
      <p:pic>
        <p:nvPicPr>
          <p:cNvPr id="4" name="Picture 3">
            <a:extLst>
              <a:ext uri="{FF2B5EF4-FFF2-40B4-BE49-F238E27FC236}">
                <a16:creationId xmlns:a16="http://schemas.microsoft.com/office/drawing/2014/main" id="{98CCA9A5-940C-4455-B9D1-A37FEB1E2812}"/>
              </a:ext>
            </a:extLst>
          </p:cNvPr>
          <p:cNvPicPr>
            <a:picLocks noChangeAspect="1"/>
          </p:cNvPicPr>
          <p:nvPr/>
        </p:nvPicPr>
        <p:blipFill>
          <a:blip r:embed="rId6"/>
          <a:stretch>
            <a:fillRect/>
          </a:stretch>
        </p:blipFill>
        <p:spPr>
          <a:xfrm>
            <a:off x="3074306" y="2442923"/>
            <a:ext cx="3829873" cy="392584"/>
          </a:xfrm>
          <a:prstGeom prst="rect">
            <a:avLst/>
          </a:prstGeom>
        </p:spPr>
      </p:pic>
    </p:spTree>
    <p:extLst>
      <p:ext uri="{BB962C8B-B14F-4D97-AF65-F5344CB8AC3E}">
        <p14:creationId xmlns:p14="http://schemas.microsoft.com/office/powerpoint/2010/main" val="3764385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232ED0-88CA-41DE-ADCE-7C3A59A52C15}"/>
              </a:ext>
            </a:extLst>
          </p:cNvPr>
          <p:cNvSpPr/>
          <p:nvPr/>
        </p:nvSpPr>
        <p:spPr>
          <a:xfrm>
            <a:off x="0" y="0"/>
            <a:ext cx="12192000"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5CFD76-60FA-4D8A-9F11-9706A4C74411}"/>
              </a:ext>
            </a:extLst>
          </p:cNvPr>
          <p:cNvPicPr>
            <a:picLocks noChangeAspect="1"/>
          </p:cNvPicPr>
          <p:nvPr/>
        </p:nvPicPr>
        <p:blipFill>
          <a:blip r:embed="rId3">
            <a:alphaModFix amt="40000"/>
            <a:extLst>
              <a:ext uri="{28A0092B-C50C-407E-A947-70E740481C1C}">
                <a14:useLocalDpi xmlns:a14="http://schemas.microsoft.com/office/drawing/2010/main" val="0"/>
              </a:ext>
            </a:extLst>
          </a:blip>
          <a:stretch>
            <a:fillRect/>
          </a:stretch>
        </p:blipFill>
        <p:spPr>
          <a:xfrm>
            <a:off x="222787" y="696994"/>
            <a:ext cx="11746424" cy="5464013"/>
          </a:xfrm>
          <a:prstGeom prst="rect">
            <a:avLst/>
          </a:prstGeom>
        </p:spPr>
      </p:pic>
      <p:pic>
        <p:nvPicPr>
          <p:cNvPr id="6" name="Picture 5" descr="A picture containing building, window, vector graphics&#10;&#10;Description automatically generated">
            <a:extLst>
              <a:ext uri="{FF2B5EF4-FFF2-40B4-BE49-F238E27FC236}">
                <a16:creationId xmlns:a16="http://schemas.microsoft.com/office/drawing/2014/main" id="{DC5A58F3-2D52-4732-A612-F51FDC7F41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3" name="TextBox 2">
            <a:extLst>
              <a:ext uri="{FF2B5EF4-FFF2-40B4-BE49-F238E27FC236}">
                <a16:creationId xmlns:a16="http://schemas.microsoft.com/office/drawing/2014/main" id="{C952C062-43B2-4C79-A72F-534FFDFF4A04}"/>
              </a:ext>
            </a:extLst>
          </p:cNvPr>
          <p:cNvSpPr txBox="1"/>
          <p:nvPr/>
        </p:nvSpPr>
        <p:spPr>
          <a:xfrm>
            <a:off x="1590255" y="2397949"/>
            <a:ext cx="9011491" cy="2062103"/>
          </a:xfrm>
          <a:prstGeom prst="rect">
            <a:avLst/>
          </a:prstGeom>
          <a:noFill/>
        </p:spPr>
        <p:txBody>
          <a:bodyPr wrap="square" lIns="91440" tIns="45720" rIns="91440" bIns="45720" rtlCol="0" anchor="t">
            <a:spAutoFit/>
          </a:bodyPr>
          <a:lstStyle/>
          <a:p>
            <a:pPr algn="ctr"/>
            <a:r>
              <a:rPr lang="en-US" sz="3200" b="1">
                <a:solidFill>
                  <a:schemeClr val="bg1"/>
                </a:solidFill>
                <a:latin typeface="Open Sans"/>
                <a:ea typeface="Open Sans" panose="020B0606030504020204" pitchFamily="34" charset="0"/>
                <a:cs typeface="Open Sans" panose="020B0606030504020204" pitchFamily="34" charset="0"/>
              </a:rPr>
              <a:t>Google Analytics can provide the IATI Data Users Working Group with real-time information to better understand and facilitate IATI data use.</a:t>
            </a:r>
            <a:endParaRPr lang="en-US" sz="3200">
              <a:solidFill>
                <a:schemeClr val="bg1"/>
              </a:solidFill>
              <a:latin typeface="Open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6059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B9DB18-CBE5-4D23-BC07-477635D46DEC}"/>
              </a:ext>
            </a:extLst>
          </p:cNvPr>
          <p:cNvSpPr txBox="1"/>
          <p:nvPr/>
        </p:nvSpPr>
        <p:spPr>
          <a:xfrm>
            <a:off x="728674" y="595973"/>
            <a:ext cx="3757601" cy="1569660"/>
          </a:xfrm>
          <a:prstGeom prst="rect">
            <a:avLst/>
          </a:prstGeom>
          <a:noFill/>
        </p:spPr>
        <p:txBody>
          <a:bodyPr wrap="square" rtlCol="0">
            <a:spAutoFit/>
          </a:bodyPr>
          <a:lstStyle/>
          <a:p>
            <a:pPr algn="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USER SURVEY and FOCUS GROUPS of IATI users</a:t>
            </a:r>
            <a:endParaRPr lang="en-US" sz="3200">
              <a:solidFill>
                <a:srgbClr val="4FC3E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CC5E941-B9DF-49BD-8FDD-1EBF693A3F0F}"/>
              </a:ext>
            </a:extLst>
          </p:cNvPr>
          <p:cNvSpPr txBox="1"/>
          <p:nvPr/>
        </p:nvSpPr>
        <p:spPr>
          <a:xfrm>
            <a:off x="4657725" y="595973"/>
            <a:ext cx="6555705" cy="1569660"/>
          </a:xfrm>
          <a:prstGeom prst="rect">
            <a:avLst/>
          </a:prstGeom>
          <a:noFill/>
        </p:spPr>
        <p:txBody>
          <a:bodyPr wrap="square">
            <a:spAutoFit/>
          </a:bodyPr>
          <a:lstStyle/>
          <a:p>
            <a:r>
              <a:rPr lang="en-US" sz="2400">
                <a:solidFill>
                  <a:srgbClr val="4FC3EB"/>
                </a:solidFill>
                <a:latin typeface="Open Sans" panose="020B0606030504020204" pitchFamily="34" charset="0"/>
                <a:ea typeface="Open Sans" panose="020B0606030504020204" pitchFamily="34" charset="0"/>
                <a:cs typeface="Open Sans" panose="020B0606030504020204" pitchFamily="34" charset="0"/>
              </a:rPr>
              <a:t>Experiences from </a:t>
            </a:r>
            <a:r>
              <a:rPr lang="en-US" sz="2400" b="1">
                <a:solidFill>
                  <a:srgbClr val="4FC3EB"/>
                </a:solidFill>
                <a:latin typeface="Open Sans" panose="020B0606030504020204" pitchFamily="34" charset="0"/>
                <a:ea typeface="Open Sans" panose="020B0606030504020204" pitchFamily="34" charset="0"/>
                <a:cs typeface="Open Sans" panose="020B0606030504020204" pitchFamily="34" charset="0"/>
              </a:rPr>
              <a:t>30 USER SURVEY respondents</a:t>
            </a:r>
            <a:r>
              <a:rPr lang="en-US" sz="2400">
                <a:solidFill>
                  <a:srgbClr val="4FC3EB"/>
                </a:solidFill>
                <a:latin typeface="Open Sans" panose="020B0606030504020204" pitchFamily="34" charset="0"/>
                <a:ea typeface="Open Sans" panose="020B0606030504020204" pitchFamily="34" charset="0"/>
                <a:cs typeface="Open Sans" panose="020B0606030504020204" pitchFamily="34" charset="0"/>
              </a:rPr>
              <a:t> and </a:t>
            </a:r>
            <a:r>
              <a:rPr lang="en-US" sz="2400" b="1">
                <a:solidFill>
                  <a:srgbClr val="4FC3EB"/>
                </a:solidFill>
                <a:latin typeface="Open Sans" panose="020B0606030504020204" pitchFamily="34" charset="0"/>
                <a:ea typeface="Open Sans" panose="020B0606030504020204" pitchFamily="34" charset="0"/>
                <a:cs typeface="Open Sans" panose="020B0606030504020204" pitchFamily="34" charset="0"/>
              </a:rPr>
              <a:t>14 FOCUS GROUP participants</a:t>
            </a:r>
            <a:r>
              <a:rPr lang="en-US" sz="2400">
                <a:solidFill>
                  <a:srgbClr val="4FC3EB"/>
                </a:solidFill>
                <a:latin typeface="Open Sans" panose="020B0606030504020204" pitchFamily="34" charset="0"/>
                <a:ea typeface="Open Sans" panose="020B0606030504020204" pitchFamily="34" charset="0"/>
                <a:cs typeface="Open Sans" panose="020B0606030504020204" pitchFamily="34" charset="0"/>
              </a:rPr>
              <a:t> highlight common challenges to using IATI data platforms. </a:t>
            </a:r>
          </a:p>
        </p:txBody>
      </p:sp>
      <p:pic>
        <p:nvPicPr>
          <p:cNvPr id="10" name="Picture 9" descr="A picture containing building, window, vector graphics&#10;&#10;Description automatically generated">
            <a:extLst>
              <a:ext uri="{FF2B5EF4-FFF2-40B4-BE49-F238E27FC236}">
                <a16:creationId xmlns:a16="http://schemas.microsoft.com/office/drawing/2014/main" id="{B885111D-870D-478F-AFEA-EEB0F6C333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cxnSp>
        <p:nvCxnSpPr>
          <p:cNvPr id="26" name="Straight Connector 25">
            <a:extLst>
              <a:ext uri="{FF2B5EF4-FFF2-40B4-BE49-F238E27FC236}">
                <a16:creationId xmlns:a16="http://schemas.microsoft.com/office/drawing/2014/main" id="{D9DDF431-1FFB-4D17-AC9C-84F1A2FCB880}"/>
              </a:ext>
            </a:extLst>
          </p:cNvPr>
          <p:cNvCxnSpPr>
            <a:cxnSpLocks/>
          </p:cNvCxnSpPr>
          <p:nvPr/>
        </p:nvCxnSpPr>
        <p:spPr>
          <a:xfrm>
            <a:off x="1100291" y="3626540"/>
            <a:ext cx="10105717" cy="0"/>
          </a:xfrm>
          <a:prstGeom prst="line">
            <a:avLst/>
          </a:prstGeom>
          <a:ln w="25400">
            <a:solidFill>
              <a:srgbClr val="CAECF5"/>
            </a:solidFill>
            <a:prstDash val="lgDash"/>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BCCA5EE-3B17-4E69-8A13-710363F7679B}"/>
              </a:ext>
            </a:extLst>
          </p:cNvPr>
          <p:cNvSpPr/>
          <p:nvPr/>
        </p:nvSpPr>
        <p:spPr>
          <a:xfrm>
            <a:off x="978570" y="2687515"/>
            <a:ext cx="1878050" cy="1878050"/>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D31040B-C56D-40C9-9F53-18CC39509831}"/>
              </a:ext>
            </a:extLst>
          </p:cNvPr>
          <p:cNvSpPr/>
          <p:nvPr/>
        </p:nvSpPr>
        <p:spPr>
          <a:xfrm>
            <a:off x="3764173" y="2687515"/>
            <a:ext cx="1878050" cy="1878050"/>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79168EF-EC37-486B-A4B1-255B83E5321E}"/>
              </a:ext>
            </a:extLst>
          </p:cNvPr>
          <p:cNvSpPr/>
          <p:nvPr/>
        </p:nvSpPr>
        <p:spPr>
          <a:xfrm>
            <a:off x="6549776" y="2687515"/>
            <a:ext cx="1878050" cy="1878050"/>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B849F22-52D0-4DE0-819B-E8DD6F6A5570}"/>
              </a:ext>
            </a:extLst>
          </p:cNvPr>
          <p:cNvSpPr/>
          <p:nvPr/>
        </p:nvSpPr>
        <p:spPr>
          <a:xfrm>
            <a:off x="9335380" y="2687515"/>
            <a:ext cx="1878050" cy="1878050"/>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1AF5626-D71F-4730-8804-108637A6A0E6}"/>
              </a:ext>
            </a:extLst>
          </p:cNvPr>
          <p:cNvSpPr txBox="1"/>
          <p:nvPr/>
        </p:nvSpPr>
        <p:spPr>
          <a:xfrm>
            <a:off x="1071232" y="4777292"/>
            <a:ext cx="1692724" cy="646331"/>
          </a:xfrm>
          <a:prstGeom prst="rect">
            <a:avLst/>
          </a:prstGeom>
          <a:noFill/>
        </p:spPr>
        <p:txBody>
          <a:bodyPr wrap="square">
            <a:spAutoFit/>
          </a:bodyPr>
          <a:lstStyle/>
          <a:p>
            <a:pPr algn="ctr"/>
            <a:r>
              <a:rPr lang="en-US" b="1">
                <a:solidFill>
                  <a:srgbClr val="4FC3EB"/>
                </a:solidFill>
                <a:latin typeface="Open Sans" panose="020B0606030504020204" pitchFamily="34" charset="0"/>
                <a:ea typeface="Open Sans" panose="020B0606030504020204" pitchFamily="34" charset="0"/>
                <a:cs typeface="Open Sans" panose="020B0606030504020204" pitchFamily="34" charset="0"/>
              </a:rPr>
              <a:t>DATA QUALITY</a:t>
            </a:r>
            <a:endParaRPr lang="en-US"/>
          </a:p>
        </p:txBody>
      </p:sp>
      <p:sp>
        <p:nvSpPr>
          <p:cNvPr id="37" name="TextBox 36">
            <a:extLst>
              <a:ext uri="{FF2B5EF4-FFF2-40B4-BE49-F238E27FC236}">
                <a16:creationId xmlns:a16="http://schemas.microsoft.com/office/drawing/2014/main" id="{2BDEA970-50EA-4F04-B801-E072254AF54F}"/>
              </a:ext>
            </a:extLst>
          </p:cNvPr>
          <p:cNvSpPr txBox="1"/>
          <p:nvPr/>
        </p:nvSpPr>
        <p:spPr>
          <a:xfrm>
            <a:off x="4078987" y="4777292"/>
            <a:ext cx="1270620" cy="646331"/>
          </a:xfrm>
          <a:prstGeom prst="rect">
            <a:avLst/>
          </a:prstGeom>
          <a:noFill/>
        </p:spPr>
        <p:txBody>
          <a:bodyPr wrap="square">
            <a:spAutoFit/>
          </a:bodyPr>
          <a:lstStyle/>
          <a:p>
            <a:pPr algn="ctr"/>
            <a:r>
              <a:rPr lang="en-US" b="1">
                <a:solidFill>
                  <a:srgbClr val="4FC3EB"/>
                </a:solidFill>
                <a:latin typeface="Open Sans" panose="020B0606030504020204" pitchFamily="34" charset="0"/>
                <a:ea typeface="Open Sans" panose="020B0606030504020204" pitchFamily="34" charset="0"/>
                <a:cs typeface="Open Sans" panose="020B0606030504020204" pitchFamily="34" charset="0"/>
              </a:rPr>
              <a:t>DATA GAPS</a:t>
            </a:r>
            <a:endParaRPr lang="en-US"/>
          </a:p>
        </p:txBody>
      </p:sp>
      <p:sp>
        <p:nvSpPr>
          <p:cNvPr id="38" name="TextBox 37">
            <a:extLst>
              <a:ext uri="{FF2B5EF4-FFF2-40B4-BE49-F238E27FC236}">
                <a16:creationId xmlns:a16="http://schemas.microsoft.com/office/drawing/2014/main" id="{69AA9853-43B6-4F22-A3F6-E011C2EFB570}"/>
              </a:ext>
            </a:extLst>
          </p:cNvPr>
          <p:cNvSpPr txBox="1"/>
          <p:nvPr/>
        </p:nvSpPr>
        <p:spPr>
          <a:xfrm>
            <a:off x="6618950" y="4777292"/>
            <a:ext cx="1863525" cy="646331"/>
          </a:xfrm>
          <a:prstGeom prst="rect">
            <a:avLst/>
          </a:prstGeom>
          <a:noFill/>
        </p:spPr>
        <p:txBody>
          <a:bodyPr wrap="square">
            <a:spAutoFit/>
          </a:bodyPr>
          <a:lstStyle/>
          <a:p>
            <a:pPr algn="ctr"/>
            <a:r>
              <a:rPr lang="en-US" b="1">
                <a:solidFill>
                  <a:srgbClr val="4FC3EB"/>
                </a:solidFill>
                <a:latin typeface="Open Sans" panose="020B0606030504020204" pitchFamily="34" charset="0"/>
                <a:ea typeface="Open Sans" panose="020B0606030504020204" pitchFamily="34" charset="0"/>
                <a:cs typeface="Open Sans" panose="020B0606030504020204" pitchFamily="34" charset="0"/>
              </a:rPr>
              <a:t>TECHNICAL CHALLENGES</a:t>
            </a:r>
            <a:endParaRPr lang="en-US"/>
          </a:p>
        </p:txBody>
      </p:sp>
      <p:sp>
        <p:nvSpPr>
          <p:cNvPr id="43" name="TextBox 42">
            <a:extLst>
              <a:ext uri="{FF2B5EF4-FFF2-40B4-BE49-F238E27FC236}">
                <a16:creationId xmlns:a16="http://schemas.microsoft.com/office/drawing/2014/main" id="{562141B9-5CBF-4774-A359-72891392C60E}"/>
              </a:ext>
            </a:extLst>
          </p:cNvPr>
          <p:cNvSpPr txBox="1"/>
          <p:nvPr/>
        </p:nvSpPr>
        <p:spPr>
          <a:xfrm>
            <a:off x="9473728" y="4777292"/>
            <a:ext cx="1601349" cy="646331"/>
          </a:xfrm>
          <a:prstGeom prst="rect">
            <a:avLst/>
          </a:prstGeom>
          <a:noFill/>
        </p:spPr>
        <p:txBody>
          <a:bodyPr wrap="square">
            <a:spAutoFit/>
          </a:bodyPr>
          <a:lstStyle/>
          <a:p>
            <a:pPr algn="ctr"/>
            <a:r>
              <a:rPr lang="en-US" b="1">
                <a:solidFill>
                  <a:srgbClr val="4FC3EB"/>
                </a:solidFill>
                <a:latin typeface="Open Sans" panose="020B0606030504020204" pitchFamily="34" charset="0"/>
                <a:ea typeface="Open Sans" panose="020B0606030504020204" pitchFamily="34" charset="0"/>
                <a:cs typeface="Open Sans" panose="020B0606030504020204" pitchFamily="34" charset="0"/>
              </a:rPr>
              <a:t>NEED FOR GUIDANCE</a:t>
            </a:r>
            <a:endParaRPr lang="en-US"/>
          </a:p>
        </p:txBody>
      </p:sp>
      <p:pic>
        <p:nvPicPr>
          <p:cNvPr id="5" name="Picture 4" descr="Text&#10;&#10;Description automatically generated">
            <a:extLst>
              <a:ext uri="{FF2B5EF4-FFF2-40B4-BE49-F238E27FC236}">
                <a16:creationId xmlns:a16="http://schemas.microsoft.com/office/drawing/2014/main" id="{94B70A2A-DF9A-481D-A556-45E291EFD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667" y="2835668"/>
            <a:ext cx="1709112" cy="1709112"/>
          </a:xfrm>
          <a:prstGeom prst="rect">
            <a:avLst/>
          </a:prstGeom>
        </p:spPr>
      </p:pic>
      <p:pic>
        <p:nvPicPr>
          <p:cNvPr id="7" name="Picture 6" descr="Icon&#10;&#10;Description automatically generated">
            <a:extLst>
              <a:ext uri="{FF2B5EF4-FFF2-40B4-BE49-F238E27FC236}">
                <a16:creationId xmlns:a16="http://schemas.microsoft.com/office/drawing/2014/main" id="{D4F5A498-3986-41E5-8E96-2E857418C3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6521" y="2931161"/>
            <a:ext cx="1431854" cy="1431854"/>
          </a:xfrm>
          <a:prstGeom prst="rect">
            <a:avLst/>
          </a:prstGeom>
        </p:spPr>
      </p:pic>
      <p:pic>
        <p:nvPicPr>
          <p:cNvPr id="11" name="Picture 10" descr="Icon&#10;&#10;Description automatically generated">
            <a:extLst>
              <a:ext uri="{FF2B5EF4-FFF2-40B4-BE49-F238E27FC236}">
                <a16:creationId xmlns:a16="http://schemas.microsoft.com/office/drawing/2014/main" id="{A63281CC-CEC9-45AA-A792-D59EE64599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776" y="2708063"/>
            <a:ext cx="1878050" cy="1878050"/>
          </a:xfrm>
          <a:prstGeom prst="rect">
            <a:avLst/>
          </a:prstGeom>
        </p:spPr>
      </p:pic>
      <p:pic>
        <p:nvPicPr>
          <p:cNvPr id="13" name="Picture 12" descr="Icon&#10;&#10;Description automatically generated">
            <a:extLst>
              <a:ext uri="{FF2B5EF4-FFF2-40B4-BE49-F238E27FC236}">
                <a16:creationId xmlns:a16="http://schemas.microsoft.com/office/drawing/2014/main" id="{BEB2A420-8A3C-48C0-80A0-7AC6CB523A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9622" y="2838949"/>
            <a:ext cx="1575181" cy="1575181"/>
          </a:xfrm>
          <a:prstGeom prst="rect">
            <a:avLst/>
          </a:prstGeom>
        </p:spPr>
      </p:pic>
    </p:spTree>
    <p:extLst>
      <p:ext uri="{BB962C8B-B14F-4D97-AF65-F5344CB8AC3E}">
        <p14:creationId xmlns:p14="http://schemas.microsoft.com/office/powerpoint/2010/main" val="279505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36B664E-A78F-4357-B4D7-4A96F09AD594}"/>
              </a:ext>
            </a:extLst>
          </p:cNvPr>
          <p:cNvSpPr/>
          <p:nvPr/>
        </p:nvSpPr>
        <p:spPr>
          <a:xfrm>
            <a:off x="4687604" y="1"/>
            <a:ext cx="7246355" cy="6858000"/>
          </a:xfrm>
          <a:prstGeom prst="rect">
            <a:avLst/>
          </a:prstGeom>
          <a:solidFill>
            <a:srgbClr val="CAEC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652117-663F-4ACE-8326-701FB3E7EB94}"/>
              </a:ext>
            </a:extLst>
          </p:cNvPr>
          <p:cNvSpPr txBox="1"/>
          <p:nvPr/>
        </p:nvSpPr>
        <p:spPr>
          <a:xfrm>
            <a:off x="1088691" y="579156"/>
            <a:ext cx="2553455" cy="1077218"/>
          </a:xfrm>
          <a:prstGeom prst="rect">
            <a:avLst/>
          </a:prstGeom>
          <a:noFill/>
        </p:spPr>
        <p:txBody>
          <a:bodyPr wrap="square">
            <a:spAutoFit/>
          </a:bodyPr>
          <a:lstStyle/>
          <a:p>
            <a:pPr algn="ctr"/>
            <a:r>
              <a:rPr lang="en-US" sz="3200" b="1">
                <a:solidFill>
                  <a:srgbClr val="4FC3EB"/>
                </a:solidFill>
                <a:latin typeface="Open Sans" panose="020B0606030504020204" pitchFamily="34" charset="0"/>
                <a:ea typeface="Open Sans" panose="020B0606030504020204" pitchFamily="34" charset="0"/>
                <a:cs typeface="Open Sans" panose="020B0606030504020204" pitchFamily="34" charset="0"/>
              </a:rPr>
              <a:t>DATA QUALITY</a:t>
            </a:r>
            <a:endParaRPr lang="en-US" sz="3200"/>
          </a:p>
        </p:txBody>
      </p:sp>
      <p:sp>
        <p:nvSpPr>
          <p:cNvPr id="5" name="Oval 4">
            <a:extLst>
              <a:ext uri="{FF2B5EF4-FFF2-40B4-BE49-F238E27FC236}">
                <a16:creationId xmlns:a16="http://schemas.microsoft.com/office/drawing/2014/main" id="{3D00D614-D511-40AE-83C7-3636D746212E}"/>
              </a:ext>
            </a:extLst>
          </p:cNvPr>
          <p:cNvSpPr/>
          <p:nvPr/>
        </p:nvSpPr>
        <p:spPr>
          <a:xfrm>
            <a:off x="948909" y="1843083"/>
            <a:ext cx="2833018" cy="2833018"/>
          </a:xfrm>
          <a:prstGeom prst="ellipse">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A2DEF-B73E-4DEE-B387-431FF36D7CA9}"/>
              </a:ext>
            </a:extLst>
          </p:cNvPr>
          <p:cNvSpPr txBox="1"/>
          <p:nvPr/>
        </p:nvSpPr>
        <p:spPr>
          <a:xfrm>
            <a:off x="823882" y="4862810"/>
            <a:ext cx="3083073" cy="1323439"/>
          </a:xfrm>
          <a:prstGeom prst="rect">
            <a:avLst/>
          </a:prstGeom>
          <a:noFill/>
        </p:spPr>
        <p:txBody>
          <a:bodyPr wrap="square">
            <a:spAutoFit/>
          </a:bodyPr>
          <a:lstStyle/>
          <a:p>
            <a:pPr algn="ctr"/>
            <a:r>
              <a:rPr lang="en-US" sz="2000">
                <a:solidFill>
                  <a:srgbClr val="4FC3EB"/>
                </a:solidFill>
                <a:latin typeface="Open Sans" panose="020B0606030504020204" pitchFamily="34" charset="0"/>
                <a:ea typeface="Open Sans" panose="020B0606030504020204" pitchFamily="34" charset="0"/>
                <a:cs typeface="Open Sans" panose="020B0606030504020204" pitchFamily="34" charset="0"/>
              </a:rPr>
              <a:t>Inaccuracies and inconsistencies in IATI data make it difficult for users to trust the data. </a:t>
            </a:r>
            <a:endParaRPr lang="en-US" sz="2000"/>
          </a:p>
        </p:txBody>
      </p:sp>
      <p:sp>
        <p:nvSpPr>
          <p:cNvPr id="11" name="Rectangle 10">
            <a:extLst>
              <a:ext uri="{FF2B5EF4-FFF2-40B4-BE49-F238E27FC236}">
                <a16:creationId xmlns:a16="http://schemas.microsoft.com/office/drawing/2014/main" id="{F9CDF676-4200-404F-B305-0DA3A69483CC}"/>
              </a:ext>
            </a:extLst>
          </p:cNvPr>
          <p:cNvSpPr/>
          <p:nvPr/>
        </p:nvSpPr>
        <p:spPr>
          <a:xfrm>
            <a:off x="4812632" y="0"/>
            <a:ext cx="7379368" cy="6858000"/>
          </a:xfrm>
          <a:prstGeom prst="rect">
            <a:avLst/>
          </a:prstGeom>
          <a:solidFill>
            <a:srgbClr val="4F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building, window, vector graphics&#10;&#10;Description automatically generated">
            <a:extLst>
              <a:ext uri="{FF2B5EF4-FFF2-40B4-BE49-F238E27FC236}">
                <a16:creationId xmlns:a16="http://schemas.microsoft.com/office/drawing/2014/main" id="{6B99CD00-A0D5-48D2-88F0-10DE9F150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5200" y="5883221"/>
            <a:ext cx="808759" cy="769149"/>
          </a:xfrm>
          <a:prstGeom prst="rect">
            <a:avLst/>
          </a:prstGeom>
        </p:spPr>
      </p:pic>
      <p:sp>
        <p:nvSpPr>
          <p:cNvPr id="13" name="TextBox 12">
            <a:extLst>
              <a:ext uri="{FF2B5EF4-FFF2-40B4-BE49-F238E27FC236}">
                <a16:creationId xmlns:a16="http://schemas.microsoft.com/office/drawing/2014/main" id="{20C47994-87E3-4F8B-80F3-95CDF330475F}"/>
              </a:ext>
            </a:extLst>
          </p:cNvPr>
          <p:cNvSpPr txBox="1"/>
          <p:nvPr/>
        </p:nvSpPr>
        <p:spPr>
          <a:xfrm>
            <a:off x="5325979" y="702266"/>
            <a:ext cx="5923046" cy="830997"/>
          </a:xfrm>
          <a:prstGeom prst="rect">
            <a:avLst/>
          </a:prstGeom>
          <a:noFill/>
        </p:spPr>
        <p:txBody>
          <a:bodyPr wrap="square">
            <a:spAutoFit/>
          </a:bodyPr>
          <a:lstStyle/>
          <a:p>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This is what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USER SURVEY</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 respondents and </a:t>
            </a:r>
            <a:r>
              <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rPr>
              <a:t>FOCUS GROUP </a:t>
            </a:r>
            <a:r>
              <a:rPr lang="en-US" sz="2400">
                <a:solidFill>
                  <a:schemeClr val="bg1"/>
                </a:solidFill>
                <a:latin typeface="Open Sans" panose="020B0606030504020204" pitchFamily="34" charset="0"/>
                <a:ea typeface="Open Sans" panose="020B0606030504020204" pitchFamily="34" charset="0"/>
                <a:cs typeface="Open Sans" panose="020B0606030504020204" pitchFamily="34" charset="0"/>
              </a:rPr>
              <a:t>participants said:</a:t>
            </a:r>
          </a:p>
        </p:txBody>
      </p:sp>
      <p:sp>
        <p:nvSpPr>
          <p:cNvPr id="14" name="TextBox 13">
            <a:extLst>
              <a:ext uri="{FF2B5EF4-FFF2-40B4-BE49-F238E27FC236}">
                <a16:creationId xmlns:a16="http://schemas.microsoft.com/office/drawing/2014/main" id="{A7A2F823-2E96-44E2-9209-5E3A188FF7CC}"/>
              </a:ext>
            </a:extLst>
          </p:cNvPr>
          <p:cNvSpPr txBox="1"/>
          <p:nvPr/>
        </p:nvSpPr>
        <p:spPr>
          <a:xfrm>
            <a:off x="5325979" y="1695115"/>
            <a:ext cx="6352674" cy="3939540"/>
          </a:xfrm>
          <a:prstGeom prst="rect">
            <a:avLst/>
          </a:prstGeom>
          <a:noFill/>
        </p:spPr>
        <p:txBody>
          <a:bodyPr wrap="square">
            <a:spAutoFit/>
          </a:bodyPr>
          <a:lstStyle/>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Participants who work directly with countries said partners did not recognize their data from internal records.</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Duplication of commitments between funders and implementing partners.</a:t>
            </a:r>
          </a:p>
          <a:p>
            <a:pPr marL="342900" indent="-342900">
              <a:spcAft>
                <a:spcPts val="1200"/>
              </a:spcAft>
              <a:buFont typeface="Wingdings" panose="05000000000000000000" pitchFamily="2" charset="2"/>
              <a:buChar char="§"/>
            </a:pPr>
            <a:r>
              <a:rPr lang="en-US" sz="220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Some publish cumulative disbursements while others publish non-cumulative disbursements.</a:t>
            </a:r>
          </a:p>
          <a:p>
            <a:pPr marL="342900" indent="-342900">
              <a:spcAft>
                <a:spcPts val="1200"/>
              </a:spcAft>
              <a:buFont typeface="Wingdings" panose="05000000000000000000" pitchFamily="2" charset="2"/>
              <a:buChar char="§"/>
            </a:pPr>
            <a:r>
              <a:rPr lang="en-US" sz="2200">
                <a:solidFill>
                  <a:schemeClr val="bg1"/>
                </a:solidFill>
                <a:latin typeface="Open Sans" panose="020B0606030504020204" pitchFamily="34" charset="0"/>
                <a:ea typeface="Open Sans" panose="020B0606030504020204" pitchFamily="34" charset="0"/>
                <a:cs typeface="Open Sans" panose="020B0606030504020204" pitchFamily="34" charset="0"/>
              </a:rPr>
              <a:t>Inaccuracies in the data undermine the trust of users in the IATI data.</a:t>
            </a:r>
          </a:p>
        </p:txBody>
      </p:sp>
      <p:pic>
        <p:nvPicPr>
          <p:cNvPr id="3" name="Picture 2" descr="Text&#10;&#10;Description automatically generated">
            <a:extLst>
              <a:ext uri="{FF2B5EF4-FFF2-40B4-BE49-F238E27FC236}">
                <a16:creationId xmlns:a16="http://schemas.microsoft.com/office/drawing/2014/main" id="{9AC946A5-B113-4F07-BD05-9A130B114B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744" y="2081272"/>
            <a:ext cx="2688183" cy="2688183"/>
          </a:xfrm>
          <a:prstGeom prst="rect">
            <a:avLst/>
          </a:prstGeom>
        </p:spPr>
      </p:pic>
    </p:spTree>
    <p:extLst>
      <p:ext uri="{BB962C8B-B14F-4D97-AF65-F5344CB8AC3E}">
        <p14:creationId xmlns:p14="http://schemas.microsoft.com/office/powerpoint/2010/main" val="783225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6B6AE3F4283A49AF9F4116457747FD" ma:contentTypeVersion="5" ma:contentTypeDescription="Create a new document." ma:contentTypeScope="" ma:versionID="cc2ec09863ca5a5547a621c71c46b0ff">
  <xsd:schema xmlns:xsd="http://www.w3.org/2001/XMLSchema" xmlns:xs="http://www.w3.org/2001/XMLSchema" xmlns:p="http://schemas.microsoft.com/office/2006/metadata/properties" xmlns:ns2="904b08de-6851-4f3e-9bb8-b5afbf0864c4" targetNamespace="http://schemas.microsoft.com/office/2006/metadata/properties" ma:root="true" ma:fieldsID="40f708b1a3a7d95daa9def383dda5a33" ns2:_="">
    <xsd:import namespace="904b08de-6851-4f3e-9bb8-b5afbf0864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b08de-6851-4f3e-9bb8-b5afbf0864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2D2770-D7E7-42D3-A84F-CA4EFC5BBAF1}">
  <ds:schemaRefs>
    <ds:schemaRef ds:uri="904b08de-6851-4f3e-9bb8-b5afbf0864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3CFF16C-F804-44D7-8A1F-69C1046B22AF}">
  <ds:schemaRefs>
    <ds:schemaRef ds:uri="http://schemas.microsoft.com/sharepoint/v3/contenttype/forms"/>
  </ds:schemaRefs>
</ds:datastoreItem>
</file>

<file path=customXml/itemProps3.xml><?xml version="1.0" encoding="utf-8"?>
<ds:datastoreItem xmlns:ds="http://schemas.openxmlformats.org/officeDocument/2006/customXml" ds:itemID="{BA3648C3-AA23-433E-A098-DCD450DC6B42}">
  <ds:schemaRefs>
    <ds:schemaRef ds:uri="904b08de-6851-4f3e-9bb8-b5afbf0864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Widescreen</PresentationFormat>
  <Paragraphs>142</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Open Sans</vt:lpstr>
      <vt:lpstr>Wingdings</vt:lpstr>
      <vt:lpstr>WordVisi_MSFontService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Amelia Pittman</dc:creator>
  <cp:lastModifiedBy>Anna Whitson</cp:lastModifiedBy>
  <cp:revision>1</cp:revision>
  <dcterms:created xsi:type="dcterms:W3CDTF">2021-02-26T16:24:14Z</dcterms:created>
  <dcterms:modified xsi:type="dcterms:W3CDTF">2021-03-03T00:17:33Z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0x010100406B6AE3F4283A49AF9F4116457747FD</vt:lpwstr>
  </property>
</Properties>
</file>