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Roboto" panose="020B0604020202020204" charset="0"/>
      <p:regular r:id="rId41"/>
      <p:bold r:id="rId42"/>
      <p:italic r:id="rId43"/>
      <p:boldItalic r:id="rId44"/>
    </p:embeddedFont>
    <p:embeddedFont>
      <p:font typeface="Trebuchet MS" panose="020B0603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9" autoAdjust="0"/>
    <p:restoredTop sz="94660"/>
  </p:normalViewPr>
  <p:slideViewPr>
    <p:cSldViewPr snapToGrid="0">
      <p:cViewPr>
        <p:scale>
          <a:sx n="54" d="100"/>
          <a:sy n="54" d="100"/>
        </p:scale>
        <p:origin x="3186" y="14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40832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68e7faec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68e7faec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Welcome - Thanks for Joining</a:t>
            </a:r>
            <a:endParaRPr/>
          </a:p>
          <a:p>
            <a:pPr marL="457200" lvl="0" indent="-317500" algn="l" rtl="0">
              <a:spcBef>
                <a:spcPts val="0"/>
              </a:spcBef>
              <a:spcAft>
                <a:spcPts val="0"/>
              </a:spcAft>
              <a:buSzPts val="1400"/>
              <a:buChar char="●"/>
            </a:pPr>
            <a:r>
              <a:rPr lang="en-US"/>
              <a:t>Introductions</a:t>
            </a:r>
            <a:endParaRPr/>
          </a:p>
          <a:p>
            <a:pPr marL="457200" lvl="0" indent="-317500" algn="l" rtl="0">
              <a:spcBef>
                <a:spcPts val="0"/>
              </a:spcBef>
              <a:spcAft>
                <a:spcPts val="0"/>
              </a:spcAft>
              <a:buSzPts val="1400"/>
              <a:buChar char="●"/>
            </a:pPr>
            <a:r>
              <a:rPr lang="en-US"/>
              <a:t>During the next hour and a half we are looking forward to exploring options for feedback mechanisms between data users and data publishers - sharing experiences from USAID, Publish What You Fund, and Data4Development.  </a:t>
            </a:r>
            <a:endParaRPr/>
          </a:p>
          <a:p>
            <a:pPr marL="457200" lvl="0" indent="-317500" algn="l" rtl="0">
              <a:spcBef>
                <a:spcPts val="0"/>
              </a:spcBef>
              <a:spcAft>
                <a:spcPts val="0"/>
              </a:spcAft>
              <a:buSzPts val="1400"/>
              <a:buChar char="●"/>
            </a:pPr>
            <a:r>
              <a:rPr lang="en-US"/>
              <a:t>We will discuss how USAID and Publish What You Fund have worked together to identify gaps - Publish What You Fund providing feedback and USAID exploring solutions and updating our data, and then you will see Rolf’s new online tool which helps IATI publishers identify where they need to improve their data.</a:t>
            </a:r>
            <a:endParaRPr/>
          </a:p>
          <a:p>
            <a:pPr marL="457200" lvl="0" indent="-317500" algn="l" rtl="0">
              <a:spcBef>
                <a:spcPts val="0"/>
              </a:spcBef>
              <a:spcAft>
                <a:spcPts val="0"/>
              </a:spcAft>
              <a:buSzPts val="1400"/>
              <a:buChar char="●"/>
            </a:pPr>
            <a:r>
              <a:rPr lang="en-US"/>
              <a:t>We are most excited about the round-table discussion where we are looking forward to hearing your thoughts on feedback loops and how IATI can best meet the needs of publishers and data users when it comes to improving data. </a:t>
            </a:r>
            <a:endParaRPr/>
          </a:p>
          <a:p>
            <a:pPr marL="457200" lvl="0" indent="-317500" algn="l" rtl="0">
              <a:spcBef>
                <a:spcPts val="0"/>
              </a:spcBef>
              <a:spcAft>
                <a:spcPts val="0"/>
              </a:spcAft>
              <a:buSzPts val="1400"/>
              <a:buChar char="●"/>
            </a:pPr>
            <a:r>
              <a:rPr lang="en-US" sz="1100">
                <a:solidFill>
                  <a:srgbClr val="222222"/>
                </a:solidFill>
                <a:highlight>
                  <a:srgbClr val="FFFFFF"/>
                </a:highlight>
                <a:latin typeface="Arial"/>
                <a:ea typeface="Arial"/>
                <a:cs typeface="Arial"/>
                <a:sym typeface="Arial"/>
              </a:rPr>
              <a:t>Before I turn it over to PWYF, I want to highlight how important feedback is to USAID in improving the information that we publish.  </a:t>
            </a:r>
            <a:endParaRPr sz="1100">
              <a:solidFill>
                <a:srgbClr val="222222"/>
              </a:solidFill>
              <a:highlight>
                <a:srgbClr val="FFFFFF"/>
              </a:highlight>
              <a:latin typeface="Arial"/>
              <a:ea typeface="Arial"/>
              <a:cs typeface="Arial"/>
              <a:sym typeface="Arial"/>
            </a:endParaRPr>
          </a:p>
          <a:p>
            <a:pPr marL="457200" lvl="0" indent="-298450" algn="l" rtl="0">
              <a:spcBef>
                <a:spcPts val="0"/>
              </a:spcBef>
              <a:spcAft>
                <a:spcPts val="0"/>
              </a:spcAft>
              <a:buClr>
                <a:srgbClr val="222222"/>
              </a:buClr>
              <a:buSzPts val="1100"/>
              <a:buFont typeface="Arial"/>
              <a:buChar char="●"/>
            </a:pPr>
            <a:r>
              <a:rPr lang="en-US" sz="1100">
                <a:solidFill>
                  <a:srgbClr val="222222"/>
                </a:solidFill>
                <a:highlight>
                  <a:srgbClr val="FFFFFF"/>
                </a:highlight>
                <a:latin typeface="Arial"/>
                <a:ea typeface="Arial"/>
                <a:cs typeface="Arial"/>
                <a:sym typeface="Arial"/>
              </a:rPr>
              <a:t>There are big institutional challenges with the usability of our data - USAID’s portfolio includes about 80,000 IATI activities right now and there is just not the capacity for our team to review, verify, or in some cases improve information we are publishing.  </a:t>
            </a:r>
            <a:endParaRPr sz="1100">
              <a:solidFill>
                <a:srgbClr val="222222"/>
              </a:solidFill>
              <a:highlight>
                <a:srgbClr val="FFFFFF"/>
              </a:highlight>
              <a:latin typeface="Arial"/>
              <a:ea typeface="Arial"/>
              <a:cs typeface="Arial"/>
              <a:sym typeface="Arial"/>
            </a:endParaRPr>
          </a:p>
          <a:p>
            <a:pPr marL="457200" lvl="0" indent="-298450" algn="l" rtl="0">
              <a:spcBef>
                <a:spcPts val="0"/>
              </a:spcBef>
              <a:spcAft>
                <a:spcPts val="0"/>
              </a:spcAft>
              <a:buClr>
                <a:srgbClr val="222222"/>
              </a:buClr>
              <a:buSzPts val="1100"/>
              <a:buFont typeface="Arial"/>
              <a:buChar char="●"/>
            </a:pPr>
            <a:r>
              <a:rPr lang="en-US" sz="1100">
                <a:solidFill>
                  <a:srgbClr val="222222"/>
                </a:solidFill>
                <a:highlight>
                  <a:srgbClr val="FFFFFF"/>
                </a:highlight>
                <a:latin typeface="Arial"/>
                <a:ea typeface="Arial"/>
                <a:cs typeface="Arial"/>
                <a:sym typeface="Arial"/>
              </a:rPr>
              <a:t>We know the financial numbers are correct - we use the same business rules as we do to report to the OECD and Congress, but all of the descriptive information - all of those valuable other pieces - can present a problem.</a:t>
            </a:r>
            <a:endParaRPr sz="1100">
              <a:solidFill>
                <a:srgbClr val="222222"/>
              </a:solidFill>
              <a:highlight>
                <a:srgbClr val="FFFFFF"/>
              </a:highlight>
              <a:latin typeface="Arial"/>
              <a:ea typeface="Arial"/>
              <a:cs typeface="Arial"/>
              <a:sym typeface="Arial"/>
            </a:endParaRPr>
          </a:p>
          <a:p>
            <a:pPr marL="457200" lvl="0" indent="-298450" algn="l" rtl="0">
              <a:spcBef>
                <a:spcPts val="0"/>
              </a:spcBef>
              <a:spcAft>
                <a:spcPts val="0"/>
              </a:spcAft>
              <a:buClr>
                <a:srgbClr val="222222"/>
              </a:buClr>
              <a:buSzPts val="1100"/>
              <a:buFont typeface="Arial"/>
              <a:buChar char="●"/>
            </a:pPr>
            <a:r>
              <a:rPr lang="en-US" sz="1100">
                <a:solidFill>
                  <a:srgbClr val="222222"/>
                </a:solidFill>
                <a:highlight>
                  <a:srgbClr val="FFFFFF"/>
                </a:highlight>
                <a:latin typeface="Arial"/>
                <a:ea typeface="Arial"/>
                <a:cs typeface="Arial"/>
                <a:sym typeface="Arial"/>
              </a:rPr>
              <a:t>Feedback from data users and our partners helps our team raise the importance of IATI, telling our story, and reminds us that folks are actually looking at the information we put out there.</a:t>
            </a:r>
            <a:endParaRPr sz="1100">
              <a:solidFill>
                <a:srgbClr val="222222"/>
              </a:solidFill>
              <a:highlight>
                <a:srgbClr val="FFFFFF"/>
              </a:highlight>
              <a:latin typeface="Arial"/>
              <a:ea typeface="Arial"/>
              <a:cs typeface="Arial"/>
              <a:sym typeface="Arial"/>
            </a:endParaRPr>
          </a:p>
          <a:p>
            <a:pPr marL="457200" lvl="0" indent="-298450" algn="l" rtl="0">
              <a:spcBef>
                <a:spcPts val="0"/>
              </a:spcBef>
              <a:spcAft>
                <a:spcPts val="0"/>
              </a:spcAft>
              <a:buClr>
                <a:srgbClr val="222222"/>
              </a:buClr>
              <a:buSzPts val="1100"/>
              <a:buFont typeface="Arial"/>
              <a:buChar char="●"/>
            </a:pPr>
            <a:r>
              <a:rPr lang="en-US" sz="1100">
                <a:solidFill>
                  <a:srgbClr val="222222"/>
                </a:solidFill>
                <a:highlight>
                  <a:srgbClr val="FFFFFF"/>
                </a:highlight>
                <a:latin typeface="Arial"/>
                <a:ea typeface="Arial"/>
                <a:cs typeface="Arial"/>
                <a:sym typeface="Arial"/>
              </a:rPr>
              <a:t>We are actively exploring efforts to improve the data through infrastructure improvements in the long term - like working towards a new project management system.</a:t>
            </a:r>
            <a:endParaRPr sz="1100">
              <a:solidFill>
                <a:srgbClr val="222222"/>
              </a:solidFill>
              <a:highlight>
                <a:srgbClr val="FFFFFF"/>
              </a:highlight>
              <a:latin typeface="Arial"/>
              <a:ea typeface="Arial"/>
              <a:cs typeface="Arial"/>
              <a:sym typeface="Arial"/>
            </a:endParaRPr>
          </a:p>
          <a:p>
            <a:pPr marL="457200" lvl="0" indent="-298450" algn="l" rtl="0">
              <a:spcBef>
                <a:spcPts val="0"/>
              </a:spcBef>
              <a:spcAft>
                <a:spcPts val="0"/>
              </a:spcAft>
              <a:buClr>
                <a:srgbClr val="222222"/>
              </a:buClr>
              <a:buSzPts val="1100"/>
              <a:buFont typeface="Arial"/>
              <a:buChar char="●"/>
            </a:pPr>
            <a:r>
              <a:rPr lang="en-US" sz="1100">
                <a:solidFill>
                  <a:srgbClr val="222222"/>
                </a:solidFill>
                <a:highlight>
                  <a:srgbClr val="FFFFFF"/>
                </a:highlight>
                <a:latin typeface="Arial"/>
                <a:ea typeface="Arial"/>
                <a:cs typeface="Arial"/>
                <a:sym typeface="Arial"/>
              </a:rPr>
              <a:t>We are also working in the short term on trainings, communication, and data use from our own staff.  As well, we are getting creative with how we source different pieces of information so that we can be publishing something in certain fields rather than nothing.</a:t>
            </a:r>
            <a:endParaRPr sz="1100">
              <a:solidFill>
                <a:srgbClr val="222222"/>
              </a:solidFill>
              <a:highlight>
                <a:srgbClr val="FFFFFF"/>
              </a:highlight>
              <a:latin typeface="Arial"/>
              <a:ea typeface="Arial"/>
              <a:cs typeface="Arial"/>
              <a:sym typeface="Arial"/>
            </a:endParaRPr>
          </a:p>
          <a:p>
            <a:pPr marL="457200" lvl="0" indent="-298450" algn="l" rtl="0">
              <a:spcBef>
                <a:spcPts val="0"/>
              </a:spcBef>
              <a:spcAft>
                <a:spcPts val="0"/>
              </a:spcAft>
              <a:buClr>
                <a:srgbClr val="222222"/>
              </a:buClr>
              <a:buSzPts val="1100"/>
              <a:buFont typeface="Arial"/>
              <a:buChar char="●"/>
            </a:pPr>
            <a:r>
              <a:rPr lang="en-US" sz="1100">
                <a:solidFill>
                  <a:srgbClr val="222222"/>
                </a:solidFill>
                <a:highlight>
                  <a:srgbClr val="FFFFFF"/>
                </a:highlight>
                <a:latin typeface="Arial"/>
                <a:ea typeface="Arial"/>
                <a:cs typeface="Arial"/>
                <a:sym typeface="Arial"/>
              </a:rPr>
              <a:t>Our team must compete with other priorities when working with internal staff - and by showing them the questions, the requests for improvement, and the needs of our data users, it gives us -the publishers - an excuse to highlight cool ways teams might be using our data, to advocate to allocate time and resources differently, and to help USAID tell a better story about our activities.</a:t>
            </a:r>
            <a:endParaRPr sz="1100">
              <a:solidFill>
                <a:srgbClr val="222222"/>
              </a:solidFill>
              <a:highlight>
                <a:srgbClr val="FFFFFF"/>
              </a:highlight>
              <a:latin typeface="Arial"/>
              <a:ea typeface="Arial"/>
              <a:cs typeface="Arial"/>
              <a:sym typeface="Arial"/>
            </a:endParaRPr>
          </a:p>
          <a:p>
            <a:pPr marL="457200" lvl="0" indent="-298450" algn="l" rtl="0">
              <a:spcBef>
                <a:spcPts val="0"/>
              </a:spcBef>
              <a:spcAft>
                <a:spcPts val="0"/>
              </a:spcAft>
              <a:buClr>
                <a:srgbClr val="222222"/>
              </a:buClr>
              <a:buSzPts val="1100"/>
              <a:buChar char="●"/>
            </a:pPr>
            <a:r>
              <a:rPr lang="en-US" sz="1100">
                <a:solidFill>
                  <a:srgbClr val="222222"/>
                </a:solidFill>
                <a:highlight>
                  <a:schemeClr val="lt1"/>
                </a:highlight>
                <a:latin typeface="Arial"/>
                <a:ea typeface="Arial"/>
                <a:cs typeface="Arial"/>
                <a:sym typeface="Arial"/>
              </a:rPr>
              <a:t>Though the presentation you are about to hear focuses mostly on external data feedback loops, for any of you who are joining us from large organizations, I have to also note that internal feedback loops are just as important - and we have been working on making data users out of our staff.</a:t>
            </a:r>
            <a:endParaRPr sz="1100">
              <a:solidFill>
                <a:srgbClr val="222222"/>
              </a:solidFill>
              <a:highlight>
                <a:srgbClr val="FFFFFF"/>
              </a:highlight>
              <a:latin typeface="Arial"/>
              <a:ea typeface="Arial"/>
              <a:cs typeface="Arial"/>
              <a:sym typeface="Arial"/>
            </a:endParaRPr>
          </a:p>
          <a:p>
            <a:pPr marL="914400" lvl="1" indent="-298450" algn="l" rtl="0">
              <a:spcBef>
                <a:spcPts val="0"/>
              </a:spcBef>
              <a:spcAft>
                <a:spcPts val="0"/>
              </a:spcAft>
              <a:buClr>
                <a:srgbClr val="222222"/>
              </a:buClr>
              <a:buSzPts val="1100"/>
              <a:buFont typeface="Arial"/>
              <a:buChar char="○"/>
            </a:pPr>
            <a:r>
              <a:rPr lang="en-US" sz="1100">
                <a:solidFill>
                  <a:srgbClr val="222222"/>
                </a:solidFill>
                <a:highlight>
                  <a:srgbClr val="FFFFFF"/>
                </a:highlight>
                <a:latin typeface="Arial"/>
                <a:ea typeface="Arial"/>
                <a:cs typeface="Arial"/>
                <a:sym typeface="Arial"/>
              </a:rPr>
              <a:t>For example, we have continued to work with USAID/Bangladesh on incorporating IATI data into the Aid Information Management System. </a:t>
            </a:r>
            <a:endParaRPr sz="1100">
              <a:solidFill>
                <a:srgbClr val="222222"/>
              </a:solidFill>
              <a:highlight>
                <a:srgbClr val="FFFFFF"/>
              </a:highlight>
              <a:latin typeface="Arial"/>
              <a:ea typeface="Arial"/>
              <a:cs typeface="Arial"/>
              <a:sym typeface="Arial"/>
            </a:endParaRPr>
          </a:p>
          <a:p>
            <a:pPr marL="914400" lvl="1" indent="-298450" algn="l" rtl="0">
              <a:spcBef>
                <a:spcPts val="0"/>
              </a:spcBef>
              <a:spcAft>
                <a:spcPts val="0"/>
              </a:spcAft>
              <a:buClr>
                <a:srgbClr val="222222"/>
              </a:buClr>
              <a:buSzPts val="1100"/>
              <a:buFont typeface="Arial"/>
              <a:buChar char="○"/>
            </a:pPr>
            <a:r>
              <a:rPr lang="en-US" sz="1100">
                <a:solidFill>
                  <a:srgbClr val="222222"/>
                </a:solidFill>
                <a:highlight>
                  <a:srgbClr val="FFFFFF"/>
                </a:highlight>
                <a:latin typeface="Arial"/>
                <a:ea typeface="Arial"/>
                <a:cs typeface="Arial"/>
                <a:sym typeface="Arial"/>
              </a:rPr>
              <a:t>We found that by having the mission use the data to save reporting time, they were more inclined to put better descriptive information into the internal system of record.</a:t>
            </a:r>
            <a:endParaRPr sz="1100">
              <a:solidFill>
                <a:srgbClr val="222222"/>
              </a:solidFill>
              <a:highlight>
                <a:srgbClr val="FFFFFF"/>
              </a:highlight>
              <a:latin typeface="Arial"/>
              <a:ea typeface="Arial"/>
              <a:cs typeface="Arial"/>
              <a:sym typeface="Arial"/>
            </a:endParaRPr>
          </a:p>
          <a:p>
            <a:pPr marL="914400" lvl="1" indent="-298450" algn="l" rtl="0">
              <a:spcBef>
                <a:spcPts val="0"/>
              </a:spcBef>
              <a:spcAft>
                <a:spcPts val="0"/>
              </a:spcAft>
              <a:buClr>
                <a:srgbClr val="222222"/>
              </a:buClr>
              <a:buSzPts val="1100"/>
              <a:buFont typeface="Arial"/>
              <a:buChar char="○"/>
            </a:pPr>
            <a:r>
              <a:rPr lang="en-US" sz="1100">
                <a:solidFill>
                  <a:srgbClr val="222222"/>
                </a:solidFill>
                <a:highlight>
                  <a:srgbClr val="FFFFFF"/>
                </a:highlight>
                <a:latin typeface="Arial"/>
                <a:ea typeface="Arial"/>
                <a:cs typeface="Arial"/>
                <a:sym typeface="Arial"/>
              </a:rPr>
              <a:t>We also have started initial conversations with our strategy team who works on putting together 5 year country strategies for USAID’s work in partner countries.  These strategies all include an important section on coordinating with others - which has historically has not been as robust as it could be.</a:t>
            </a:r>
            <a:endParaRPr sz="1100">
              <a:solidFill>
                <a:srgbClr val="222222"/>
              </a:solidFill>
              <a:highlight>
                <a:srgbClr val="FFFFFF"/>
              </a:highlight>
              <a:latin typeface="Arial"/>
              <a:ea typeface="Arial"/>
              <a:cs typeface="Arial"/>
              <a:sym typeface="Arial"/>
            </a:endParaRPr>
          </a:p>
          <a:p>
            <a:pPr marL="914400" lvl="1" indent="-298450" algn="l" rtl="0">
              <a:spcBef>
                <a:spcPts val="0"/>
              </a:spcBef>
              <a:spcAft>
                <a:spcPts val="0"/>
              </a:spcAft>
              <a:buClr>
                <a:srgbClr val="222222"/>
              </a:buClr>
              <a:buSzPts val="1100"/>
              <a:buFont typeface="Arial"/>
              <a:buChar char="○"/>
            </a:pPr>
            <a:r>
              <a:rPr lang="en-US" sz="1100">
                <a:solidFill>
                  <a:srgbClr val="222222"/>
                </a:solidFill>
                <a:highlight>
                  <a:srgbClr val="FFFFFF"/>
                </a:highlight>
                <a:latin typeface="Arial"/>
                <a:ea typeface="Arial"/>
                <a:cs typeface="Arial"/>
                <a:sym typeface="Arial"/>
              </a:rPr>
              <a:t>By utilizing IATI data, we can help our country teams utilize information published by others to highlight opportunities for cooperation and to better understand the development landscape in the country.</a:t>
            </a:r>
            <a:endParaRPr sz="1100">
              <a:solidFill>
                <a:srgbClr val="222222"/>
              </a:solidFill>
              <a:highlight>
                <a:srgbClr val="FFFFFF"/>
              </a:highlight>
              <a:latin typeface="Arial"/>
              <a:ea typeface="Arial"/>
              <a:cs typeface="Arial"/>
              <a:sym typeface="Arial"/>
            </a:endParaRPr>
          </a:p>
          <a:p>
            <a:pPr marL="457200" lvl="0" indent="-298450" algn="l" rtl="0">
              <a:spcBef>
                <a:spcPts val="0"/>
              </a:spcBef>
              <a:spcAft>
                <a:spcPts val="0"/>
              </a:spcAft>
              <a:buClr>
                <a:srgbClr val="222222"/>
              </a:buClr>
              <a:buSzPts val="1100"/>
              <a:buFont typeface="Arial"/>
              <a:buChar char="●"/>
            </a:pPr>
            <a:r>
              <a:rPr lang="en-US" sz="1100">
                <a:solidFill>
                  <a:srgbClr val="222222"/>
                </a:solidFill>
                <a:highlight>
                  <a:srgbClr val="FFFFFF"/>
                </a:highlight>
                <a:latin typeface="Arial"/>
                <a:ea typeface="Arial"/>
                <a:cs typeface="Arial"/>
                <a:sym typeface="Arial"/>
              </a:rPr>
              <a:t>We are learning that to improve our information, in many cases, we first have to get our own staff to use it - to see the advantages to making it better and to provide the IATI team with feedback.</a:t>
            </a:r>
            <a:endParaRPr sz="1100">
              <a:solidFill>
                <a:srgbClr val="222222"/>
              </a:solidFill>
              <a:highlight>
                <a:srgbClr val="FFFFFF"/>
              </a:highlight>
              <a:latin typeface="Arial"/>
              <a:ea typeface="Arial"/>
              <a:cs typeface="Arial"/>
              <a:sym typeface="Arial"/>
            </a:endParaRPr>
          </a:p>
          <a:p>
            <a:pPr marL="457200" lvl="0" indent="-298450" algn="l" rtl="0">
              <a:spcBef>
                <a:spcPts val="0"/>
              </a:spcBef>
              <a:spcAft>
                <a:spcPts val="0"/>
              </a:spcAft>
              <a:buClr>
                <a:srgbClr val="222222"/>
              </a:buClr>
              <a:buSzPts val="1100"/>
              <a:buFont typeface="Arial"/>
              <a:buChar char="●"/>
            </a:pPr>
            <a:r>
              <a:rPr lang="en-US" sz="1100">
                <a:solidFill>
                  <a:srgbClr val="222222"/>
                </a:solidFill>
                <a:highlight>
                  <a:srgbClr val="FFFFFF"/>
                </a:highlight>
                <a:latin typeface="Arial"/>
                <a:ea typeface="Arial"/>
                <a:cs typeface="Arial"/>
                <a:sym typeface="Arial"/>
              </a:rPr>
              <a:t>Over to James</a:t>
            </a:r>
            <a:endParaRPr sz="110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sz="1100">
              <a:solidFill>
                <a:srgbClr val="222222"/>
              </a:solidFill>
              <a:highlight>
                <a:srgbClr val="FFFFFF"/>
              </a:highlight>
              <a:latin typeface="Arial"/>
              <a:ea typeface="Arial"/>
              <a:cs typeface="Arial"/>
              <a:sym typeface="Arial"/>
            </a:endParaRPr>
          </a:p>
          <a:p>
            <a:pPr marL="457200" lvl="0" indent="0" algn="l" rtl="0">
              <a:lnSpc>
                <a:spcPct val="115000"/>
              </a:lnSpc>
              <a:spcBef>
                <a:spcPts val="0"/>
              </a:spcBef>
              <a:spcAft>
                <a:spcPts val="0"/>
              </a:spcAft>
              <a:buNone/>
            </a:pPr>
            <a:endParaRPr/>
          </a:p>
          <a:p>
            <a:pPr marL="0" lvl="0" indent="0" algn="l" rtl="0">
              <a:spcBef>
                <a:spcPts val="0"/>
              </a:spcBef>
              <a:spcAft>
                <a:spcPts val="0"/>
              </a:spcAft>
              <a:buNone/>
            </a:pPr>
            <a:endParaRPr sz="1100">
              <a:solidFill>
                <a:srgbClr val="222222"/>
              </a:solidFill>
              <a:highlight>
                <a:srgbClr val="FFFFFF"/>
              </a:highlight>
              <a:latin typeface="Arial"/>
              <a:ea typeface="Arial"/>
              <a:cs typeface="Arial"/>
              <a:sym typeface="Arial"/>
            </a:endParaRPr>
          </a:p>
        </p:txBody>
      </p:sp>
      <p:sp>
        <p:nvSpPr>
          <p:cNvPr id="120" name="Google Shape;120;g468e7faec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6f29648e8_0_2565: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g46f29648e8_0_25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6f29648e8_0_2589: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46f29648e8_0_25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Feedback is critical to improving USAID data quality and usability of our data.  Even if we are unable to resolve an issue it is important for us to be aware of all issues and their effects.</a:t>
            </a:r>
            <a:endParaRPr/>
          </a:p>
          <a:p>
            <a:pPr marL="228600" lvl="0" indent="-152400" algn="l" rtl="0">
              <a:spcBef>
                <a:spcPts val="0"/>
              </a:spcBef>
              <a:spcAft>
                <a:spcPts val="0"/>
              </a:spcAft>
              <a:buClr>
                <a:schemeClr val="dk1"/>
              </a:buClr>
              <a:buSzPts val="1200"/>
              <a:buFont typeface="Calibri"/>
              <a:buNone/>
            </a:pPr>
            <a:endParaRPr/>
          </a:p>
          <a:p>
            <a:pPr marL="228600" lvl="0" indent="-228600" algn="l" rtl="0">
              <a:spcBef>
                <a:spcPts val="0"/>
              </a:spcBef>
              <a:spcAft>
                <a:spcPts val="0"/>
              </a:spcAft>
              <a:buClr>
                <a:schemeClr val="dk1"/>
              </a:buClr>
              <a:buSzPts val="1200"/>
              <a:buFont typeface="Calibri"/>
              <a:buChar char="●"/>
            </a:pPr>
            <a:r>
              <a:rPr lang="en-US"/>
              <a:t>The USAID IATI team does not have the capacity to review every single piece of data we publish.  We depend on user feedback from internal and external users to improve. </a:t>
            </a:r>
            <a:endParaRPr/>
          </a:p>
          <a:p>
            <a:pPr marL="457200" lvl="1" indent="-76200" algn="l" rtl="0">
              <a:spcBef>
                <a:spcPts val="0"/>
              </a:spcBef>
              <a:spcAft>
                <a:spcPts val="0"/>
              </a:spcAft>
              <a:buClr>
                <a:schemeClr val="dk1"/>
              </a:buClr>
              <a:buSzPts val="1200"/>
              <a:buFont typeface="Calibri"/>
              <a:buChar char="○"/>
            </a:pPr>
            <a:r>
              <a:rPr lang="en-US"/>
              <a:t>As Andie mentioned in the introduction, USAID’s portfolio includes around 80,000 activities - limiting what our team can review and verify. Though all organizations likely have similar capacity issues -regardless of the size of the portfolio.</a:t>
            </a:r>
            <a:endParaRPr/>
          </a:p>
          <a:p>
            <a:pPr marL="457200" lvl="1" indent="-88900" algn="l" rtl="0">
              <a:spcBef>
                <a:spcPts val="0"/>
              </a:spcBef>
              <a:spcAft>
                <a:spcPts val="0"/>
              </a:spcAft>
              <a:buSzPts val="1400"/>
              <a:buChar char="○"/>
            </a:pPr>
            <a:r>
              <a:rPr lang="en-US"/>
              <a:t>We also run into the issue that basic validation does not spot when data is present but not correct - this is why feedback is so critical to improving the data that we publish.</a:t>
            </a:r>
            <a:endParaRPr/>
          </a:p>
          <a:p>
            <a:pPr marL="228600" lvl="0" indent="-152400" algn="l" rtl="0">
              <a:spcBef>
                <a:spcPts val="0"/>
              </a:spcBef>
              <a:spcAft>
                <a:spcPts val="0"/>
              </a:spcAft>
              <a:buClr>
                <a:schemeClr val="dk1"/>
              </a:buClr>
              <a:buSzPts val="1200"/>
              <a:buFont typeface="Calibri"/>
              <a:buNone/>
            </a:pPr>
            <a:endParaRPr/>
          </a:p>
          <a:p>
            <a:pPr marL="228600" lvl="0" indent="-228600" algn="l" rtl="0">
              <a:spcBef>
                <a:spcPts val="0"/>
              </a:spcBef>
              <a:spcAft>
                <a:spcPts val="0"/>
              </a:spcAft>
              <a:buClr>
                <a:schemeClr val="dk1"/>
              </a:buClr>
              <a:buSzPts val="1200"/>
              <a:buFont typeface="Calibri"/>
              <a:buChar char="●"/>
            </a:pPr>
            <a:r>
              <a:rPr lang="en-US"/>
              <a:t>USAID needs to know what are the most important issues to resolve, and it would be helpful if users could help us prioritize by providing feedback so we understand where to best place resources for improving.</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Char char="●"/>
            </a:pPr>
            <a:r>
              <a:rPr lang="en-US"/>
              <a:t>Tangible evidence helps push resource allocation to resolve issues.</a:t>
            </a:r>
            <a:endParaRPr/>
          </a:p>
        </p:txBody>
      </p:sp>
      <p:sp>
        <p:nvSpPr>
          <p:cNvPr id="193" name="Google Shape;19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If USAID does receive feedback from the IATI community, there is three step process involved in incorporating this information.</a:t>
            </a:r>
            <a:endParaRPr/>
          </a:p>
          <a:p>
            <a:pPr marL="457200" lvl="0" indent="-317500" algn="l" rtl="0">
              <a:spcBef>
                <a:spcPts val="0"/>
              </a:spcBef>
              <a:spcAft>
                <a:spcPts val="0"/>
              </a:spcAft>
              <a:buSzPts val="1400"/>
              <a:buChar char="●"/>
            </a:pPr>
            <a:r>
              <a:rPr lang="en-US"/>
              <a:t>First, we must discover what is causing the issue or error - is it a bug?  Is it an issue with our internal process?  Is the error in the XML or is it something with the ingestion into a visualization tool like d-Portal?  </a:t>
            </a:r>
            <a:endParaRPr/>
          </a:p>
          <a:p>
            <a:pPr marL="457200" lvl="0" indent="-317500" algn="l" rtl="0">
              <a:spcBef>
                <a:spcPts val="0"/>
              </a:spcBef>
              <a:spcAft>
                <a:spcPts val="0"/>
              </a:spcAft>
              <a:buSzPts val="1400"/>
              <a:buChar char="●"/>
            </a:pPr>
            <a:r>
              <a:rPr lang="en-US"/>
              <a:t>Next, we must find all the possible solutions to an issue and research their implications.</a:t>
            </a:r>
            <a:endParaRPr/>
          </a:p>
          <a:p>
            <a:pPr marL="914400" lvl="1" indent="-317500" algn="l" rtl="0">
              <a:spcBef>
                <a:spcPts val="0"/>
              </a:spcBef>
              <a:spcAft>
                <a:spcPts val="0"/>
              </a:spcAft>
              <a:buSzPts val="1400"/>
              <a:buChar char="○"/>
            </a:pPr>
            <a:r>
              <a:rPr lang="en-US"/>
              <a:t>What we do not want to do is institute a “fix” only to watch it affect other parts of the data or produce issues downstream.</a:t>
            </a:r>
            <a:endParaRPr/>
          </a:p>
          <a:p>
            <a:pPr marL="914400" lvl="1" indent="-317500" algn="l" rtl="0">
              <a:spcBef>
                <a:spcPts val="0"/>
              </a:spcBef>
              <a:spcAft>
                <a:spcPts val="0"/>
              </a:spcAft>
              <a:buSzPts val="1400"/>
              <a:buChar char="○"/>
            </a:pPr>
            <a:r>
              <a:rPr lang="en-US"/>
              <a:t>This is where the Discuss Forum or this community comes in to play - being able to bounce ideas off of others is critical in this environment</a:t>
            </a:r>
            <a:endParaRPr/>
          </a:p>
          <a:p>
            <a:pPr marL="457200" lvl="0" indent="-317500" algn="l" rtl="0">
              <a:spcBef>
                <a:spcPts val="0"/>
              </a:spcBef>
              <a:spcAft>
                <a:spcPts val="0"/>
              </a:spcAft>
              <a:buSzPts val="1400"/>
              <a:buChar char="●"/>
            </a:pPr>
            <a:r>
              <a:rPr lang="en-US"/>
              <a:t>Finally, if possible, we socialize the changes with institutional decision makers at USAID, implement a solution or multiple solutions.</a:t>
            </a:r>
            <a:endParaRPr/>
          </a:p>
        </p:txBody>
      </p:sp>
      <p:sp>
        <p:nvSpPr>
          <p:cNvPr id="200" name="Google Shape;2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US"/>
              <a:t>Diagnosis is usually the most straight forward step. </a:t>
            </a:r>
            <a:endParaRPr/>
          </a:p>
          <a:p>
            <a:pPr marL="457200" marR="0" lvl="0" indent="-317500" algn="l" rtl="0">
              <a:lnSpc>
                <a:spcPct val="100000"/>
              </a:lnSpc>
              <a:spcBef>
                <a:spcPts val="0"/>
              </a:spcBef>
              <a:spcAft>
                <a:spcPts val="0"/>
              </a:spcAft>
              <a:buSzPts val="1400"/>
              <a:buChar char="●"/>
            </a:pPr>
            <a:r>
              <a:rPr lang="en-US"/>
              <a:t>From analysis and prior feedback, we know we can break feedback into two buckets that we are responsible for: technical issues and data issues</a:t>
            </a:r>
            <a:endParaRPr/>
          </a:p>
          <a:p>
            <a:pPr marL="457200" marR="0" lvl="0" indent="-317500" algn="l" rtl="0">
              <a:lnSpc>
                <a:spcPct val="100000"/>
              </a:lnSpc>
              <a:spcBef>
                <a:spcPts val="0"/>
              </a:spcBef>
              <a:spcAft>
                <a:spcPts val="0"/>
              </a:spcAft>
              <a:buSzPts val="1400"/>
              <a:buChar char="●"/>
            </a:pPr>
            <a:r>
              <a:rPr lang="en-US"/>
              <a:t>The third diagnosis is that the feedback is centered on an issue in a visualization tool - for example, d-Portal, and all our team can do is reach out to the owner of the visualization tool and see if we can encourage a remedy.  Because this one is a bit out of our hands, today, we’ll just focus on the first two issues.</a:t>
            </a:r>
            <a:endParaRPr/>
          </a:p>
          <a:p>
            <a:pPr marL="457200" marR="0" lvl="0" indent="-317500" algn="l" rtl="0">
              <a:lnSpc>
                <a:spcPct val="100000"/>
              </a:lnSpc>
              <a:spcBef>
                <a:spcPts val="0"/>
              </a:spcBef>
              <a:spcAft>
                <a:spcPts val="0"/>
              </a:spcAft>
              <a:buSzPts val="1400"/>
              <a:buChar char="●"/>
            </a:pPr>
            <a:r>
              <a:rPr lang="en-US"/>
              <a:t>Technical Issues include Harder to diagnosis, but identification and implementation easy.</a:t>
            </a:r>
            <a:endParaRPr/>
          </a:p>
          <a:p>
            <a:pPr marL="457200" marR="0" lvl="0" indent="-317500" algn="l" rtl="0">
              <a:lnSpc>
                <a:spcPct val="100000"/>
              </a:lnSpc>
              <a:spcBef>
                <a:spcPts val="0"/>
              </a:spcBef>
              <a:spcAft>
                <a:spcPts val="0"/>
              </a:spcAft>
              <a:buSzPts val="1400"/>
              <a:buChar char="●"/>
            </a:pPr>
            <a:r>
              <a:rPr lang="en-US"/>
              <a:t>Technical issues arise when there is an issue in the processing and or reporting of our data - for example, my data program missed a step or the XML has a bug or a coding error.</a:t>
            </a:r>
            <a:endParaRPr/>
          </a:p>
          <a:p>
            <a:pPr marL="457200" marR="0" lvl="0" indent="-317500" algn="l" rtl="0">
              <a:lnSpc>
                <a:spcPct val="100000"/>
              </a:lnSpc>
              <a:spcBef>
                <a:spcPts val="0"/>
              </a:spcBef>
              <a:spcAft>
                <a:spcPts val="0"/>
              </a:spcAft>
              <a:buSzPts val="1400"/>
              <a:buChar char="●"/>
            </a:pPr>
            <a:r>
              <a:rPr lang="en-US"/>
              <a:t>Data Issues:  Often easy to diagnosis, oftentimes already aware of the issue, but next steps are more difficult.</a:t>
            </a:r>
            <a:endParaRPr/>
          </a:p>
          <a:p>
            <a:pPr marL="457200" marR="0" lvl="0" indent="-317500" algn="l" rtl="0">
              <a:lnSpc>
                <a:spcPct val="100000"/>
              </a:lnSpc>
              <a:spcBef>
                <a:spcPts val="0"/>
              </a:spcBef>
              <a:spcAft>
                <a:spcPts val="0"/>
              </a:spcAft>
              <a:buSzPts val="1400"/>
              <a:buChar char="●"/>
            </a:pPr>
            <a:r>
              <a:rPr lang="en-US"/>
              <a:t>Data issues include things like the descriptions we are publishing contain too many acronyms or we are limited by a U.S. Government sector in our systems and aren’t capturing data at a more granular level.  </a:t>
            </a:r>
            <a:endParaRPr/>
          </a:p>
        </p:txBody>
      </p:sp>
      <p:sp>
        <p:nvSpPr>
          <p:cNvPr id="207" name="Google Shape;20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a:t>The next step is to analyze the information available and identify possible solutions.</a:t>
            </a:r>
            <a:endParaRPr/>
          </a:p>
          <a:p>
            <a:pPr marL="457200" lvl="0" indent="-317500" algn="l" rtl="0">
              <a:spcBef>
                <a:spcPts val="0"/>
              </a:spcBef>
              <a:spcAft>
                <a:spcPts val="0"/>
              </a:spcAft>
              <a:buClr>
                <a:schemeClr val="dk1"/>
              </a:buClr>
              <a:buSzPts val="1400"/>
              <a:buChar char="●"/>
            </a:pPr>
            <a:r>
              <a:rPr lang="en-US"/>
              <a:t>It is important to first understand if this is an issue USAID can fix.</a:t>
            </a:r>
            <a:endParaRPr/>
          </a:p>
          <a:p>
            <a:pPr marL="457200" lvl="0" indent="-317500" algn="l" rtl="0">
              <a:spcBef>
                <a:spcPts val="0"/>
              </a:spcBef>
              <a:spcAft>
                <a:spcPts val="0"/>
              </a:spcAft>
              <a:buClr>
                <a:schemeClr val="dk1"/>
              </a:buClr>
              <a:buSzPts val="1400"/>
              <a:buChar char="●"/>
            </a:pPr>
            <a:r>
              <a:rPr lang="en-US"/>
              <a:t>If there are, instead of jumping into a solution, first, we must analyze a few different solutions and look at all possible alternatives, and ensure that all implications of a solutions been identified</a:t>
            </a:r>
            <a:endParaRPr/>
          </a:p>
          <a:p>
            <a:pPr marL="457200" lvl="0" indent="-317500" algn="l" rtl="0">
              <a:spcBef>
                <a:spcPts val="0"/>
              </a:spcBef>
              <a:spcAft>
                <a:spcPts val="0"/>
              </a:spcAft>
              <a:buClr>
                <a:schemeClr val="dk1"/>
              </a:buClr>
              <a:buSzPts val="1400"/>
              <a:buChar char="●"/>
            </a:pPr>
            <a:r>
              <a:rPr lang="en-US"/>
              <a:t>We also have to be careful to not institute a “fix” that produces issues downstream. Will another issue arise?</a:t>
            </a:r>
            <a:endParaRPr/>
          </a:p>
          <a:p>
            <a:pPr marL="457200" lvl="0" indent="-317500" algn="l" rtl="0">
              <a:spcBef>
                <a:spcPts val="0"/>
              </a:spcBef>
              <a:spcAft>
                <a:spcPts val="0"/>
              </a:spcAft>
              <a:buClr>
                <a:schemeClr val="dk1"/>
              </a:buClr>
              <a:buSzPts val="1400"/>
              <a:buChar char="●"/>
            </a:pPr>
            <a:r>
              <a:rPr lang="en-US"/>
              <a:t>We can examine if there are solutions that will mostly fix the problem, if there solutions that can immediately be put in place, and if there are there longer term, solutions that should be started</a:t>
            </a:r>
            <a:endParaRPr/>
          </a:p>
          <a:p>
            <a:pPr marL="457200" lvl="0" indent="-317500" algn="l" rtl="0">
              <a:spcBef>
                <a:spcPts val="0"/>
              </a:spcBef>
              <a:spcAft>
                <a:spcPts val="0"/>
              </a:spcAft>
              <a:buClr>
                <a:schemeClr val="dk1"/>
              </a:buClr>
              <a:buSzPts val="1400"/>
              <a:buChar char="●"/>
            </a:pPr>
            <a:r>
              <a:rPr lang="en-US"/>
              <a:t>Our team has historically relied on the broader IATI community to help support this effort.</a:t>
            </a:r>
            <a:endParaRPr/>
          </a:p>
          <a:p>
            <a:pPr marL="457200" lvl="0" indent="-317500" algn="l" rtl="0">
              <a:spcBef>
                <a:spcPts val="0"/>
              </a:spcBef>
              <a:spcAft>
                <a:spcPts val="0"/>
              </a:spcAft>
              <a:buClr>
                <a:schemeClr val="dk1"/>
              </a:buClr>
              <a:buSzPts val="1400"/>
              <a:buChar char="●"/>
            </a:pPr>
            <a:r>
              <a:rPr lang="en-US"/>
              <a:t>While we are grateful - it would be helpful to think about IATI providing guidance and more materials to publishers in this regard.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4" name="Google Shape;21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Finally, we have to ask if USAID have the bandwidth to take on this solution? Does it have to wait? Are there enough resources?</a:t>
            </a:r>
            <a:endParaRPr/>
          </a:p>
          <a:p>
            <a:pPr marL="457200" lvl="0" indent="-317500" algn="l" rtl="0">
              <a:spcBef>
                <a:spcPts val="0"/>
              </a:spcBef>
              <a:spcAft>
                <a:spcPts val="0"/>
              </a:spcAft>
              <a:buSzPts val="1400"/>
              <a:buChar char="●"/>
            </a:pPr>
            <a:r>
              <a:rPr lang="en-US"/>
              <a:t>Is it worth diverting resources and using time to fix a particular issue?  Should those resources be used elsewhere?</a:t>
            </a:r>
            <a:endParaRPr/>
          </a:p>
          <a:p>
            <a:pPr marL="457200" lvl="0" indent="-317500" algn="l" rtl="0">
              <a:spcBef>
                <a:spcPts val="0"/>
              </a:spcBef>
              <a:spcAft>
                <a:spcPts val="0"/>
              </a:spcAft>
              <a:buSzPts val="1400"/>
              <a:buChar char="●"/>
            </a:pPr>
            <a:r>
              <a:rPr lang="en-US"/>
              <a:t>In many instances, the answer is yes - and we do end up implementing a fix or a change in our data.</a:t>
            </a:r>
            <a:endParaRPr/>
          </a:p>
          <a:p>
            <a:pPr marL="457200" lvl="0" indent="-317500" algn="l" rtl="0">
              <a:spcBef>
                <a:spcPts val="0"/>
              </a:spcBef>
              <a:spcAft>
                <a:spcPts val="0"/>
              </a:spcAft>
              <a:buSzPts val="1400"/>
              <a:buChar char="●"/>
            </a:pPr>
            <a:r>
              <a:rPr lang="en-US"/>
              <a:t>To do so, however, we have to think about how we go about implementing the change or the fix - this is particularly important in large and bureaucratic organizations</a:t>
            </a:r>
            <a:endParaRPr/>
          </a:p>
          <a:p>
            <a:pPr marL="914400" lvl="1" indent="-317500" algn="l" rtl="0">
              <a:spcBef>
                <a:spcPts val="0"/>
              </a:spcBef>
              <a:spcAft>
                <a:spcPts val="0"/>
              </a:spcAft>
              <a:buSzPts val="1400"/>
              <a:buChar char="○"/>
            </a:pPr>
            <a:r>
              <a:rPr lang="en-US"/>
              <a:t>Are all clearances in place?</a:t>
            </a:r>
            <a:endParaRPr/>
          </a:p>
          <a:p>
            <a:pPr marL="914400" lvl="1" indent="-317500" algn="l" rtl="0">
              <a:spcBef>
                <a:spcPts val="0"/>
              </a:spcBef>
              <a:spcAft>
                <a:spcPts val="0"/>
              </a:spcAft>
              <a:buSzPts val="1400"/>
              <a:buChar char="○"/>
            </a:pPr>
            <a:r>
              <a:rPr lang="en-US"/>
              <a:t>Are clear lines of responsibility for the fix established?</a:t>
            </a:r>
            <a:endParaRPr/>
          </a:p>
          <a:p>
            <a:pPr marL="914400" lvl="1" indent="-317500" algn="l" rtl="0">
              <a:spcBef>
                <a:spcPts val="0"/>
              </a:spcBef>
              <a:spcAft>
                <a:spcPts val="0"/>
              </a:spcAft>
              <a:buSzPts val="1400"/>
              <a:buChar char="○"/>
            </a:pPr>
            <a:r>
              <a:rPr lang="en-US"/>
              <a:t>Is this something we will need to remember to do on an ongoing basis or continue working on?  </a:t>
            </a:r>
            <a:endParaRPr/>
          </a:p>
          <a:p>
            <a:pPr marL="457200" lvl="0" indent="-317500" algn="l" rtl="0">
              <a:spcBef>
                <a:spcPts val="0"/>
              </a:spcBef>
              <a:spcAft>
                <a:spcPts val="0"/>
              </a:spcAft>
              <a:buSzPts val="1400"/>
              <a:buChar char="●"/>
            </a:pPr>
            <a:r>
              <a:rPr lang="en-US"/>
              <a:t>Finally, we have to think about how we socialize and communicate the change</a:t>
            </a:r>
            <a:endParaRPr/>
          </a:p>
          <a:p>
            <a:pPr marL="914400" lvl="1" indent="-317500" algn="l" rtl="0">
              <a:spcBef>
                <a:spcPts val="0"/>
              </a:spcBef>
              <a:spcAft>
                <a:spcPts val="0"/>
              </a:spcAft>
              <a:buSzPts val="1400"/>
              <a:buChar char="○"/>
            </a:pPr>
            <a:r>
              <a:rPr lang="en-US"/>
              <a:t>This might entail socializing the change internally, working with USAID staff to collect a specific piece of information differently, or shifting responsibilities</a:t>
            </a:r>
            <a:endParaRPr/>
          </a:p>
          <a:p>
            <a:pPr marL="914400" lvl="1" indent="-317500" algn="l" rtl="0">
              <a:spcBef>
                <a:spcPts val="0"/>
              </a:spcBef>
              <a:spcAft>
                <a:spcPts val="0"/>
              </a:spcAft>
              <a:buSzPts val="1400"/>
              <a:buChar char="○"/>
            </a:pPr>
            <a:r>
              <a:rPr lang="en-US"/>
              <a:t>We also have to communicate the change effectively to those who provided us with the feedback in the first place and sometimes also with internal data users.</a:t>
            </a:r>
            <a:endParaRPr/>
          </a:p>
        </p:txBody>
      </p:sp>
      <p:sp>
        <p:nvSpPr>
          <p:cNvPr id="221" name="Google Shape;22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This is an example of a Data issue</a:t>
            </a:r>
            <a:endParaRPr/>
          </a:p>
          <a:p>
            <a:pPr marL="457200" lvl="0" indent="-317500" algn="l" rtl="0">
              <a:spcBef>
                <a:spcPts val="0"/>
              </a:spcBef>
              <a:spcAft>
                <a:spcPts val="0"/>
              </a:spcAft>
              <a:buSzPts val="1400"/>
              <a:buChar char="●"/>
            </a:pPr>
            <a:r>
              <a:rPr lang="en-US"/>
              <a:t>Additionally, this is a good example of where the data is there, but traditional validation efforts are not sufficient to catch this issue. Being ‘there’ does not make the data usable.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In this example, we received feedback that USAID’s  Activity lists on d-portal and other reporting sites are often filled with many small dollar “activities” that make finding larger activities more difficult.  In many cases this might be operating expenses or small financial transactions that are appearing as an activity, but aren’t what most data users would consider meaningful.</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The diagnosis here is that the way USAID’s financial system collects data is flat</a:t>
            </a:r>
            <a:endParaRPr/>
          </a:p>
          <a:p>
            <a:pPr marL="914400" lvl="1" indent="-317500" algn="l" rtl="0">
              <a:spcBef>
                <a:spcPts val="0"/>
              </a:spcBef>
              <a:spcAft>
                <a:spcPts val="0"/>
              </a:spcAft>
              <a:buSzPts val="1400"/>
              <a:buChar char="○"/>
            </a:pPr>
            <a:r>
              <a:rPr lang="en-US"/>
              <a:t> The business structure of USAID is flat with no inherent hierarchy.  </a:t>
            </a:r>
            <a:endParaRPr/>
          </a:p>
          <a:p>
            <a:pPr marL="914400" lvl="1" indent="-317500" algn="l" rtl="0">
              <a:spcBef>
                <a:spcPts val="0"/>
              </a:spcBef>
              <a:spcAft>
                <a:spcPts val="0"/>
              </a:spcAft>
              <a:buSzPts val="1400"/>
              <a:buChar char="○"/>
            </a:pPr>
            <a:r>
              <a:rPr lang="en-US"/>
              <a:t>Small procurement activities are reported at the same level of large multi-million dollar activities.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Identification: Next, we identified small activities that remove unique identifying information so they can be aggregated together reducing the total number of activities and leaving the larger activities.  </a:t>
            </a:r>
            <a:endParaRPr/>
          </a:p>
          <a:p>
            <a:pPr marL="457200" lvl="0" indent="-317500" algn="l" rtl="0">
              <a:spcBef>
                <a:spcPts val="0"/>
              </a:spcBef>
              <a:spcAft>
                <a:spcPts val="0"/>
              </a:spcAft>
              <a:buSzPts val="1400"/>
              <a:buChar char="●"/>
            </a:pPr>
            <a:r>
              <a:rPr lang="en-US"/>
              <a:t>The transactions and spending still is reported, but the activities are no longer reported individually.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Implementation:  Create a set of business rules using USAID activity ID’s and funding accounts to identify small administrative and procurement activities that can be safely aggregated without a significant loss of information for the user.  </a:t>
            </a:r>
            <a:endParaRPr/>
          </a:p>
          <a:p>
            <a:pPr marL="457200" lvl="0" indent="-317500" algn="l" rtl="0">
              <a:spcBef>
                <a:spcPts val="0"/>
              </a:spcBef>
              <a:spcAft>
                <a:spcPts val="0"/>
              </a:spcAft>
              <a:buSzPts val="1400"/>
              <a:buChar char="●"/>
            </a:pPr>
            <a:r>
              <a:rPr lang="en-US"/>
              <a:t>We cleared this solution through the Agency, socialized it, and then began producing data with the new business rules applied.</a:t>
            </a:r>
            <a:endParaRPr/>
          </a:p>
          <a:p>
            <a:pPr marL="457200" lvl="0" indent="0" algn="l" rtl="0">
              <a:spcBef>
                <a:spcPts val="0"/>
              </a:spcBef>
              <a:spcAft>
                <a:spcPts val="0"/>
              </a:spcAft>
              <a:buNone/>
            </a:pPr>
            <a:endParaRPr/>
          </a:p>
        </p:txBody>
      </p:sp>
      <p:sp>
        <p:nvSpPr>
          <p:cNvPr id="228" name="Google Shape;22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This is an example of where the data just is not there - USAID does not have this information in a reliable system of record.</a:t>
            </a:r>
            <a:endParaRPr/>
          </a:p>
          <a:p>
            <a:pPr marL="457200" lvl="0" indent="-317500" algn="l" rtl="0">
              <a:spcBef>
                <a:spcPts val="0"/>
              </a:spcBef>
              <a:spcAft>
                <a:spcPts val="0"/>
              </a:spcAft>
              <a:buSzPts val="1400"/>
              <a:buChar char="●"/>
            </a:pPr>
            <a:r>
              <a:rPr lang="en-US"/>
              <a:t>In this example we received feedback that many users are frustrated that USAID’s start and end dates are inaccurate.  They do not reflect the actual dates of an activity.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This is also a data issue diagnosis as USAID depends on multiple internal systems to report activity dates.  </a:t>
            </a:r>
            <a:endParaRPr/>
          </a:p>
          <a:p>
            <a:pPr marL="457200" lvl="0" indent="-317500" algn="l" rtl="0">
              <a:spcBef>
                <a:spcPts val="0"/>
              </a:spcBef>
              <a:spcAft>
                <a:spcPts val="0"/>
              </a:spcAft>
              <a:buSzPts val="1400"/>
              <a:buChar char="●"/>
            </a:pPr>
            <a:r>
              <a:rPr lang="en-US"/>
              <a:t>Inaccurate reporting occurs when the dates are entered incorrectly, not updated, or do not reach the proper system for our team to utilize.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The identified solution for this example is a good example of short term vs. long term solution.  </a:t>
            </a:r>
            <a:endParaRPr/>
          </a:p>
          <a:p>
            <a:pPr marL="457200" lvl="0" indent="-317500" algn="l" rtl="0">
              <a:spcBef>
                <a:spcPts val="0"/>
              </a:spcBef>
              <a:spcAft>
                <a:spcPts val="0"/>
              </a:spcAft>
              <a:buSzPts val="1400"/>
              <a:buChar char="●"/>
            </a:pPr>
            <a:r>
              <a:rPr lang="en-US"/>
              <a:t>We have two options that are not necessarily exclusive. </a:t>
            </a:r>
            <a:endParaRPr/>
          </a:p>
          <a:p>
            <a:pPr marL="914400" lvl="1" indent="-317500" algn="l" rtl="0">
              <a:spcBef>
                <a:spcPts val="0"/>
              </a:spcBef>
              <a:spcAft>
                <a:spcPts val="0"/>
              </a:spcAft>
              <a:buSzPts val="1400"/>
              <a:buChar char="○"/>
            </a:pPr>
            <a:r>
              <a:rPr lang="en-US"/>
              <a:t>In the short term, we can attempt to fix inaccurate dates and generate activity dates using a set of reasonable business rules.</a:t>
            </a:r>
            <a:endParaRPr/>
          </a:p>
          <a:p>
            <a:pPr marL="914400" lvl="1" indent="-317500" algn="l" rtl="0">
              <a:spcBef>
                <a:spcPts val="0"/>
              </a:spcBef>
              <a:spcAft>
                <a:spcPts val="0"/>
              </a:spcAft>
              <a:buSzPts val="1400"/>
              <a:buChar char="○"/>
            </a:pPr>
            <a:r>
              <a:rPr lang="en-US"/>
              <a:t>In the long term, we can encourage better data collection with updated systems and trainings for USAID staff on how to best input data into the system.</a:t>
            </a:r>
            <a:endParaRPr/>
          </a:p>
          <a:p>
            <a:pPr marL="914400" lvl="0" indent="0" algn="l" rtl="0">
              <a:spcBef>
                <a:spcPts val="0"/>
              </a:spcBef>
              <a:spcAft>
                <a:spcPts val="0"/>
              </a:spcAft>
              <a:buNone/>
            </a:pPr>
            <a:endParaRPr/>
          </a:p>
          <a:p>
            <a:pPr marL="457200" lvl="0" indent="-317500" algn="l" rtl="0">
              <a:spcBef>
                <a:spcPts val="0"/>
              </a:spcBef>
              <a:spcAft>
                <a:spcPts val="0"/>
              </a:spcAft>
              <a:buSzPts val="1400"/>
              <a:buChar char="●"/>
            </a:pPr>
            <a:r>
              <a:rPr lang="en-US"/>
              <a:t>Implementation:  We implemented the short term solution, but we are concurrently making sure that the longer term solution is moving forward through the roll out of our internal project management system and communications with USAID staff.  </a:t>
            </a:r>
            <a:endParaRPr/>
          </a:p>
        </p:txBody>
      </p:sp>
      <p:sp>
        <p:nvSpPr>
          <p:cNvPr id="235" name="Google Shape;23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This final example is an on-going issue that is yet to be resolved.</a:t>
            </a:r>
            <a:endParaRPr/>
          </a:p>
          <a:p>
            <a:pPr marL="457200" lvl="0" indent="-317500" algn="l" rtl="0">
              <a:spcBef>
                <a:spcPts val="0"/>
              </a:spcBef>
              <a:spcAft>
                <a:spcPts val="0"/>
              </a:spcAft>
              <a:buSzPts val="1400"/>
              <a:buChar char="●"/>
            </a:pPr>
            <a:r>
              <a:rPr lang="en-US"/>
              <a:t>It is also an example of where the challenge is how you use IATI data.</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We recently received feedback that nearly 6 billion of USAID’s 19 billion portfolio was missing from d-Portal.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This took us some time to diagnose, and eventually was diagnosed by an outside individual - which is why the IATI community is so important!  </a:t>
            </a:r>
            <a:endParaRPr/>
          </a:p>
          <a:p>
            <a:pPr marL="457200" lvl="0" indent="-317500" algn="l" rtl="0">
              <a:spcBef>
                <a:spcPts val="0"/>
              </a:spcBef>
              <a:spcAft>
                <a:spcPts val="0"/>
              </a:spcAft>
              <a:buSzPts val="1400"/>
              <a:buChar char="●"/>
            </a:pPr>
            <a:r>
              <a:rPr lang="en-US"/>
              <a:t>What was happening is that USAID reports the same IATI activity ID across country files. </a:t>
            </a:r>
            <a:endParaRPr/>
          </a:p>
          <a:p>
            <a:pPr marL="914400" lvl="1" indent="-317500" algn="l" rtl="0">
              <a:spcBef>
                <a:spcPts val="0"/>
              </a:spcBef>
              <a:spcAft>
                <a:spcPts val="0"/>
              </a:spcAft>
              <a:buSzPts val="1400"/>
              <a:buChar char="○"/>
            </a:pPr>
            <a:r>
              <a:rPr lang="en-US"/>
              <a:t>This happens when USAID has an activity that is in multiple countries or regions.</a:t>
            </a:r>
            <a:endParaRPr/>
          </a:p>
          <a:p>
            <a:pPr marL="914400" lvl="1" indent="-317500" algn="l" rtl="0">
              <a:spcBef>
                <a:spcPts val="0"/>
              </a:spcBef>
              <a:spcAft>
                <a:spcPts val="0"/>
              </a:spcAft>
              <a:buSzPts val="1400"/>
              <a:buChar char="○"/>
            </a:pPr>
            <a:r>
              <a:rPr lang="en-US"/>
              <a:t>For example, let’s say there is a large health activity that is managed out of Washington in a central activity that all of our mission teams can buy into - this happens more often than you’d think in USAID’s data, and it presents a problem for our IATI publications</a:t>
            </a:r>
            <a:endParaRPr/>
          </a:p>
          <a:p>
            <a:pPr marL="457200" lvl="0" indent="-317500" algn="l" rtl="0">
              <a:spcBef>
                <a:spcPts val="0"/>
              </a:spcBef>
              <a:spcAft>
                <a:spcPts val="0"/>
              </a:spcAft>
              <a:buSzPts val="1400"/>
              <a:buChar char="●"/>
            </a:pPr>
            <a:r>
              <a:rPr lang="en-US"/>
              <a:t>Here, what we diagnosed is that when an activity is in multiple countries or regions, D-portal drops all transaction after the first country file.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Identification:  There are two primary solutions:</a:t>
            </a:r>
            <a:endParaRPr/>
          </a:p>
          <a:p>
            <a:pPr marL="914400" lvl="1" indent="-317500" algn="l" rtl="0">
              <a:spcBef>
                <a:spcPts val="0"/>
              </a:spcBef>
              <a:spcAft>
                <a:spcPts val="0"/>
              </a:spcAft>
              <a:buSzPts val="1400"/>
              <a:buChar char="○"/>
            </a:pPr>
            <a:r>
              <a:rPr lang="en-US"/>
              <a:t>Add a country or region code to the activity ID to make them unique</a:t>
            </a:r>
            <a:endParaRPr/>
          </a:p>
          <a:p>
            <a:pPr marL="914400" lvl="1" indent="-317500" algn="l" rtl="0">
              <a:spcBef>
                <a:spcPts val="0"/>
              </a:spcBef>
              <a:spcAft>
                <a:spcPts val="0"/>
              </a:spcAft>
              <a:buSzPts val="1400"/>
              <a:buChar char="○"/>
            </a:pPr>
            <a:r>
              <a:rPr lang="en-US"/>
              <a:t>Or re-arrange the activity files so that all transactions are in one file and the country code is reported as the transaction level.</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In this example, our team is still in the identification stage.</a:t>
            </a:r>
            <a:endParaRPr/>
          </a:p>
          <a:p>
            <a:pPr marL="457200" lvl="0" indent="-317500" algn="l" rtl="0">
              <a:spcBef>
                <a:spcPts val="0"/>
              </a:spcBef>
              <a:spcAft>
                <a:spcPts val="0"/>
              </a:spcAft>
              <a:buSzPts val="1400"/>
              <a:buChar char="●"/>
            </a:pPr>
            <a:r>
              <a:rPr lang="en-US"/>
              <a:t>We need to consider ramifications of changes.  </a:t>
            </a:r>
            <a:endParaRPr/>
          </a:p>
          <a:p>
            <a:pPr marL="457200" lvl="0" indent="-317500" algn="l" rtl="0">
              <a:spcBef>
                <a:spcPts val="0"/>
              </a:spcBef>
              <a:spcAft>
                <a:spcPts val="0"/>
              </a:spcAft>
              <a:buSzPts val="1400"/>
              <a:buChar char="●"/>
            </a:pPr>
            <a:r>
              <a:rPr lang="en-US"/>
              <a:t>It will be more harder to identify an activity that has different activity ID’s.  </a:t>
            </a:r>
            <a:endParaRPr/>
          </a:p>
          <a:p>
            <a:pPr marL="457200" lvl="0" indent="-317500" algn="l" rtl="0">
              <a:spcBef>
                <a:spcPts val="0"/>
              </a:spcBef>
              <a:spcAft>
                <a:spcPts val="0"/>
              </a:spcAft>
              <a:buSzPts val="1400"/>
              <a:buChar char="●"/>
            </a:pPr>
            <a:r>
              <a:rPr lang="en-US"/>
              <a:t>Re-structuring our files so that all transactions of one recipient are not necessarily in one file with disrupt usage of our data by AIMS IATI importers - which we obviously do not want to happen.</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US"/>
              <a:t>Implementation:  We are still trying to find the best solution for this issue.  </a:t>
            </a:r>
            <a:endParaRPr/>
          </a:p>
        </p:txBody>
      </p:sp>
      <p:sp>
        <p:nvSpPr>
          <p:cNvPr id="242" name="Google Shape;24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6f29648e8_0_2368: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46f29648e8_0_23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4388804ed_2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4388804ed_2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2100" algn="l" rtl="0">
              <a:spcBef>
                <a:spcPts val="0"/>
              </a:spcBef>
              <a:spcAft>
                <a:spcPts val="0"/>
              </a:spcAft>
              <a:buClr>
                <a:srgbClr val="333333"/>
              </a:buClr>
              <a:buSzPts val="1000"/>
              <a:buFont typeface="Roboto"/>
              <a:buChar char="●"/>
            </a:pPr>
            <a:r>
              <a:rPr lang="en-US" sz="1000">
                <a:solidFill>
                  <a:srgbClr val="333333"/>
                </a:solidFill>
                <a:highlight>
                  <a:srgbClr val="FFFFFF"/>
                </a:highlight>
                <a:latin typeface="Roboto"/>
                <a:ea typeface="Roboto"/>
                <a:cs typeface="Roboto"/>
                <a:sym typeface="Roboto"/>
              </a:rPr>
              <a:t>To conclude:</a:t>
            </a:r>
            <a:endParaRPr sz="1000">
              <a:solidFill>
                <a:srgbClr val="333333"/>
              </a:solidFill>
              <a:highlight>
                <a:srgbClr val="FFFFFF"/>
              </a:highlight>
              <a:latin typeface="Roboto"/>
              <a:ea typeface="Roboto"/>
              <a:cs typeface="Roboto"/>
              <a:sym typeface="Roboto"/>
            </a:endParaRPr>
          </a:p>
          <a:p>
            <a:pPr marL="457200" lvl="0" indent="-292100" algn="l" rtl="0">
              <a:spcBef>
                <a:spcPts val="0"/>
              </a:spcBef>
              <a:spcAft>
                <a:spcPts val="0"/>
              </a:spcAft>
              <a:buClr>
                <a:srgbClr val="333333"/>
              </a:buClr>
              <a:buSzPts val="1000"/>
              <a:buFont typeface="Roboto"/>
              <a:buChar char="●"/>
            </a:pPr>
            <a:r>
              <a:rPr lang="en-US" sz="1000">
                <a:solidFill>
                  <a:srgbClr val="333333"/>
                </a:solidFill>
                <a:highlight>
                  <a:srgbClr val="FFFFFF"/>
                </a:highlight>
                <a:latin typeface="Roboto"/>
                <a:ea typeface="Roboto"/>
                <a:cs typeface="Roboto"/>
                <a:sym typeface="Roboto"/>
              </a:rPr>
              <a:t>Feedback is perhaps the most effective way of flagging problems</a:t>
            </a:r>
            <a:endParaRPr sz="1000">
              <a:solidFill>
                <a:srgbClr val="333333"/>
              </a:solidFill>
              <a:highlight>
                <a:srgbClr val="FFFFFF"/>
              </a:highlight>
              <a:latin typeface="Roboto"/>
              <a:ea typeface="Roboto"/>
              <a:cs typeface="Roboto"/>
              <a:sym typeface="Roboto"/>
            </a:endParaRPr>
          </a:p>
          <a:p>
            <a:pPr marL="457200" lvl="0" indent="-292100" algn="l" rtl="0">
              <a:spcBef>
                <a:spcPts val="0"/>
              </a:spcBef>
              <a:spcAft>
                <a:spcPts val="0"/>
              </a:spcAft>
              <a:buClr>
                <a:srgbClr val="333333"/>
              </a:buClr>
              <a:buSzPts val="1000"/>
              <a:buFont typeface="Roboto"/>
              <a:buChar char="●"/>
            </a:pPr>
            <a:r>
              <a:rPr lang="en-US" sz="1000">
                <a:solidFill>
                  <a:srgbClr val="333333"/>
                </a:solidFill>
                <a:highlight>
                  <a:srgbClr val="FFFFFF"/>
                </a:highlight>
                <a:latin typeface="Roboto"/>
                <a:ea typeface="Roboto"/>
                <a:cs typeface="Roboto"/>
                <a:sym typeface="Roboto"/>
              </a:rPr>
              <a:t>Feedback which centre on </a:t>
            </a:r>
            <a:r>
              <a:rPr lang="en-US" sz="1000" b="1">
                <a:solidFill>
                  <a:srgbClr val="333333"/>
                </a:solidFill>
                <a:highlight>
                  <a:srgbClr val="FFFFFF"/>
                </a:highlight>
                <a:latin typeface="Roboto"/>
                <a:ea typeface="Roboto"/>
                <a:cs typeface="Roboto"/>
                <a:sym typeface="Roboto"/>
              </a:rPr>
              <a:t>actual use</a:t>
            </a:r>
            <a:r>
              <a:rPr lang="en-US" sz="1000">
                <a:solidFill>
                  <a:srgbClr val="333333"/>
                </a:solidFill>
                <a:highlight>
                  <a:srgbClr val="FFFFFF"/>
                </a:highlight>
                <a:latin typeface="Roboto"/>
                <a:ea typeface="Roboto"/>
                <a:cs typeface="Roboto"/>
                <a:sym typeface="Roboto"/>
              </a:rPr>
              <a:t> are more valuable than binary assessments, as it helps focus your attention on the hurdles users hit first rather than spewing out a mass of errors to address at some point </a:t>
            </a:r>
            <a:endParaRPr sz="1000">
              <a:solidFill>
                <a:srgbClr val="333333"/>
              </a:solidFill>
              <a:highlight>
                <a:srgbClr val="FFFFFF"/>
              </a:highlight>
              <a:latin typeface="Roboto"/>
              <a:ea typeface="Roboto"/>
              <a:cs typeface="Roboto"/>
              <a:sym typeface="Roboto"/>
            </a:endParaRPr>
          </a:p>
          <a:p>
            <a:pPr marL="457200" lvl="0" indent="-292100" algn="l" rtl="0">
              <a:spcBef>
                <a:spcPts val="0"/>
              </a:spcBef>
              <a:spcAft>
                <a:spcPts val="0"/>
              </a:spcAft>
              <a:buClr>
                <a:srgbClr val="333333"/>
              </a:buClr>
              <a:buSzPts val="1000"/>
              <a:buFont typeface="Roboto"/>
              <a:buChar char="●"/>
            </a:pPr>
            <a:r>
              <a:rPr lang="en-US" sz="1000">
                <a:solidFill>
                  <a:srgbClr val="333333"/>
                </a:solidFill>
                <a:highlight>
                  <a:srgbClr val="FFFFFF"/>
                </a:highlight>
                <a:latin typeface="Roboto"/>
                <a:ea typeface="Roboto"/>
                <a:cs typeface="Roboto"/>
                <a:sym typeface="Roboto"/>
              </a:rPr>
              <a:t>Addressing feedback isn't as straight-forward as some might think. There can be a lot of behind the scenes work (i.e. activity dates).</a:t>
            </a:r>
            <a:endParaRPr sz="1000">
              <a:solidFill>
                <a:srgbClr val="333333"/>
              </a:solidFill>
              <a:highlight>
                <a:srgbClr val="FFFFFF"/>
              </a:highlight>
              <a:latin typeface="Roboto"/>
              <a:ea typeface="Roboto"/>
              <a:cs typeface="Roboto"/>
              <a:sym typeface="Roboto"/>
            </a:endParaRPr>
          </a:p>
          <a:p>
            <a:pPr marL="457200" lvl="0" indent="-292100" algn="l" rtl="0">
              <a:spcBef>
                <a:spcPts val="0"/>
              </a:spcBef>
              <a:spcAft>
                <a:spcPts val="0"/>
              </a:spcAft>
              <a:buClr>
                <a:srgbClr val="333333"/>
              </a:buClr>
              <a:buSzPts val="1000"/>
              <a:buFont typeface="Roboto"/>
              <a:buChar char="●"/>
            </a:pPr>
            <a:r>
              <a:rPr lang="en-US" sz="1000">
                <a:solidFill>
                  <a:srgbClr val="333333"/>
                </a:solidFill>
                <a:highlight>
                  <a:srgbClr val="FFFFFF"/>
                </a:highlight>
                <a:latin typeface="Roboto"/>
                <a:ea typeface="Roboto"/>
                <a:cs typeface="Roboto"/>
                <a:sym typeface="Roboto"/>
              </a:rPr>
              <a:t> Sometimes challenges arise purely out of the complexity of IATI -- it's not always clear what the IATI solution is (as in how to code it) and you have in the past fixed one issue only to create another one (whack-a-mole). </a:t>
            </a:r>
            <a:endParaRPr sz="1000">
              <a:solidFill>
                <a:srgbClr val="333333"/>
              </a:solidFill>
              <a:highlight>
                <a:srgbClr val="FFFFFF"/>
              </a:highlight>
              <a:latin typeface="Roboto"/>
              <a:ea typeface="Roboto"/>
              <a:cs typeface="Roboto"/>
              <a:sym typeface="Roboto"/>
            </a:endParaRPr>
          </a:p>
          <a:p>
            <a:pPr marL="457200" lvl="0" indent="-292100" algn="l" rtl="0">
              <a:spcBef>
                <a:spcPts val="0"/>
              </a:spcBef>
              <a:spcAft>
                <a:spcPts val="0"/>
              </a:spcAft>
              <a:buClr>
                <a:srgbClr val="333333"/>
              </a:buClr>
              <a:buSzPts val="1000"/>
              <a:buFont typeface="Roboto"/>
              <a:buChar char="●"/>
            </a:pPr>
            <a:r>
              <a:rPr lang="en-US" sz="1000">
                <a:solidFill>
                  <a:srgbClr val="333333"/>
                </a:solidFill>
                <a:highlight>
                  <a:srgbClr val="FFFFFF"/>
                </a:highlight>
                <a:latin typeface="Roboto"/>
                <a:ea typeface="Roboto"/>
                <a:cs typeface="Roboto"/>
                <a:sym typeface="Roboto"/>
              </a:rPr>
              <a:t>IATI guidance / support could be one resolution. </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None/>
            </a:pPr>
            <a:r>
              <a:rPr lang="en-US" sz="1000">
                <a:solidFill>
                  <a:srgbClr val="333333"/>
                </a:solidFill>
                <a:highlight>
                  <a:srgbClr val="FFFF00"/>
                </a:highlight>
                <a:latin typeface="Roboto"/>
                <a:ea typeface="Roboto"/>
                <a:cs typeface="Roboto"/>
                <a:sym typeface="Roboto"/>
              </a:rPr>
              <a:t>(However, if you make point re: the need for IATI support to be better then you will need some examples in your pocket just in case anybody asks). - DARREN DO YOU HAVE EXAMPLES</a:t>
            </a:r>
            <a:endParaRPr>
              <a:highlight>
                <a:srgbClr val="FFFF00"/>
              </a:highlight>
            </a:endParaRPr>
          </a:p>
        </p:txBody>
      </p:sp>
      <p:sp>
        <p:nvSpPr>
          <p:cNvPr id="249" name="Google Shape;249;g44388804ed_2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6f4b06ab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6f4b06ab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6f4b06ab3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46f4b06ab3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46f4b06ab3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46f4b06ab3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6f4b06ab3_0_2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6f4b06ab3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6f4b06ab3_0_3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6f4b06ab3_0_3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46f4b06ab3_0_4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46f4b06ab3_0_4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6f4b06ab3_0_4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46f4b06ab3_0_4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6f4b06ab3_0_5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46f4b06ab3_0_5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6f4b06ab3_0_6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6f4b06ab3_0_6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6f29648e8_0_2393: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g46f29648e8_0_23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6f4b06ab3_0_7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46f4b06ab3_0_7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68e7faec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468e7faec4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468e7faec4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7f5510598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7f5510598_3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47f5510598_3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68e7faec4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468e7faec4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468e7faec4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6f29648e8_0_2418: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46f29648e8_0_24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6f29648e8_0_2443: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46f29648e8_0_24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6f29648e8_0_2467: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46f29648e8_0_24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6f29648e8_0_2492: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46f29648e8_0_24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6f29648e8_0_2516: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g46f29648e8_0_25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6f29648e8_0_2540: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g46f29648e8_0_25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grpSp>
        <p:nvGrpSpPr>
          <p:cNvPr id="14" name="Google Shape;14;p2"/>
          <p:cNvGrpSpPr/>
          <p:nvPr/>
        </p:nvGrpSpPr>
        <p:grpSpPr>
          <a:xfrm>
            <a:off x="6098378" y="7"/>
            <a:ext cx="3045625" cy="2707359"/>
            <a:chOff x="6098378" y="5"/>
            <a:chExt cx="3045625" cy="2030570"/>
          </a:xfrm>
        </p:grpSpPr>
        <p:sp>
          <p:nvSpPr>
            <p:cNvPr id="15" name="Google Shape;15;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txBox="1">
            <a:spLocks noGrp="1"/>
          </p:cNvSpPr>
          <p:nvPr>
            <p:ph type="ctrTitle"/>
          </p:nvPr>
        </p:nvSpPr>
        <p:spPr>
          <a:xfrm>
            <a:off x="598100" y="2366963"/>
            <a:ext cx="8222100" cy="11184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1" name="Google Shape;21;p2"/>
          <p:cNvSpPr txBox="1">
            <a:spLocks noGrp="1"/>
          </p:cNvSpPr>
          <p:nvPr>
            <p:ph type="subTitle" idx="1"/>
          </p:nvPr>
        </p:nvSpPr>
        <p:spPr>
          <a:xfrm>
            <a:off x="598088" y="3621217"/>
            <a:ext cx="8222100" cy="5772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22" name="Google Shape;22;p2"/>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6098378" y="7"/>
            <a:ext cx="3045625" cy="2707359"/>
            <a:chOff x="6098378" y="5"/>
            <a:chExt cx="3045625" cy="2030570"/>
          </a:xfrm>
        </p:grpSpPr>
        <p:sp>
          <p:nvSpPr>
            <p:cNvPr id="75" name="Google Shape;75;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11"/>
          <p:cNvSpPr txBox="1">
            <a:spLocks noGrp="1"/>
          </p:cNvSpPr>
          <p:nvPr>
            <p:ph type="title" hasCustomPrompt="1"/>
          </p:nvPr>
        </p:nvSpPr>
        <p:spPr>
          <a:xfrm>
            <a:off x="311700" y="1674733"/>
            <a:ext cx="8520600" cy="27075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81" name="Google Shape;81;p11"/>
          <p:cNvSpPr txBox="1">
            <a:spLocks noGrp="1"/>
          </p:cNvSpPr>
          <p:nvPr>
            <p:ph type="body" idx="1"/>
          </p:nvPr>
        </p:nvSpPr>
        <p:spPr>
          <a:xfrm>
            <a:off x="311700" y="4492300"/>
            <a:ext cx="8520600" cy="17091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82" name="Google Shape;82;p11"/>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12"/>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88" name="Google Shape;88;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ee objecten" type="twoObj">
  <p:cSld name="TWO_OBJECTS">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628650" y="365124"/>
            <a:ext cx="78867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30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3000"/>
              <a:buFont typeface="Arial"/>
              <a:buNone/>
              <a:defRPr sz="1400"/>
            </a:lvl2pPr>
            <a:lvl3pPr lvl="2" indent="0" rtl="0">
              <a:spcBef>
                <a:spcPts val="0"/>
              </a:spcBef>
              <a:spcAft>
                <a:spcPts val="0"/>
              </a:spcAft>
              <a:buSzPts val="3000"/>
              <a:buFont typeface="Arial"/>
              <a:buNone/>
              <a:defRPr sz="1400"/>
            </a:lvl3pPr>
            <a:lvl4pPr lvl="3" indent="0" rtl="0">
              <a:spcBef>
                <a:spcPts val="0"/>
              </a:spcBef>
              <a:spcAft>
                <a:spcPts val="0"/>
              </a:spcAft>
              <a:buSzPts val="3000"/>
              <a:buFont typeface="Arial"/>
              <a:buNone/>
              <a:defRPr sz="1400"/>
            </a:lvl4pPr>
            <a:lvl5pPr lvl="4" indent="0" rtl="0">
              <a:spcBef>
                <a:spcPts val="0"/>
              </a:spcBef>
              <a:spcAft>
                <a:spcPts val="0"/>
              </a:spcAft>
              <a:buSzPts val="3000"/>
              <a:buFont typeface="Arial"/>
              <a:buNone/>
              <a:defRPr sz="1400"/>
            </a:lvl5pPr>
            <a:lvl6pPr lvl="5" indent="0" rtl="0">
              <a:spcBef>
                <a:spcPts val="0"/>
              </a:spcBef>
              <a:spcAft>
                <a:spcPts val="0"/>
              </a:spcAft>
              <a:buSzPts val="3000"/>
              <a:buFont typeface="Arial"/>
              <a:buNone/>
              <a:defRPr sz="1400"/>
            </a:lvl6pPr>
            <a:lvl7pPr lvl="6" indent="0" rtl="0">
              <a:spcBef>
                <a:spcPts val="0"/>
              </a:spcBef>
              <a:spcAft>
                <a:spcPts val="0"/>
              </a:spcAft>
              <a:buSzPts val="3000"/>
              <a:buFont typeface="Arial"/>
              <a:buNone/>
              <a:defRPr sz="1400"/>
            </a:lvl7pPr>
            <a:lvl8pPr lvl="7" indent="0" rtl="0">
              <a:spcBef>
                <a:spcPts val="0"/>
              </a:spcBef>
              <a:spcAft>
                <a:spcPts val="0"/>
              </a:spcAft>
              <a:buSzPts val="3000"/>
              <a:buFont typeface="Arial"/>
              <a:buNone/>
              <a:defRPr sz="1400"/>
            </a:lvl8pPr>
            <a:lvl9pPr lvl="8" indent="0" rtl="0">
              <a:spcBef>
                <a:spcPts val="0"/>
              </a:spcBef>
              <a:spcAft>
                <a:spcPts val="0"/>
              </a:spcAft>
              <a:buSzPts val="3000"/>
              <a:buFont typeface="Arial"/>
              <a:buNone/>
              <a:defRPr sz="1400"/>
            </a:lvl9pPr>
          </a:lstStyle>
          <a:p>
            <a:endParaRPr/>
          </a:p>
        </p:txBody>
      </p:sp>
      <p:sp>
        <p:nvSpPr>
          <p:cNvPr id="93" name="Google Shape;93;p14"/>
          <p:cNvSpPr txBox="1">
            <a:spLocks noGrp="1"/>
          </p:cNvSpPr>
          <p:nvPr>
            <p:ph type="body" idx="1"/>
          </p:nvPr>
        </p:nvSpPr>
        <p:spPr>
          <a:xfrm>
            <a:off x="628650" y="1825624"/>
            <a:ext cx="3886200" cy="43512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body" idx="2"/>
          </p:nvPr>
        </p:nvSpPr>
        <p:spPr>
          <a:xfrm>
            <a:off x="4629150" y="1825624"/>
            <a:ext cx="3886200" cy="43512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5" name="Google Shape;95;p14"/>
          <p:cNvSpPr txBox="1">
            <a:spLocks noGrp="1"/>
          </p:cNvSpPr>
          <p:nvPr>
            <p:ph type="dt" idx="10"/>
          </p:nvPr>
        </p:nvSpPr>
        <p:spPr>
          <a:xfrm>
            <a:off x="628650" y="6356349"/>
            <a:ext cx="20574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96" name="Google Shape;96;p14"/>
          <p:cNvSpPr txBox="1">
            <a:spLocks noGrp="1"/>
          </p:cNvSpPr>
          <p:nvPr>
            <p:ph type="ftr" idx="11"/>
          </p:nvPr>
        </p:nvSpPr>
        <p:spPr>
          <a:xfrm>
            <a:off x="3028950" y="6356349"/>
            <a:ext cx="30861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sldNum" idx="12"/>
          </p:nvPr>
        </p:nvSpPr>
        <p:spPr>
          <a:xfrm>
            <a:off x="6457950" y="6356349"/>
            <a:ext cx="20574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57200" y="274639"/>
            <a:ext cx="8229600" cy="1143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457200" y="1600201"/>
            <a:ext cx="8229600" cy="4526100"/>
          </a:xfrm>
          <a:prstGeom prst="rect">
            <a:avLst/>
          </a:prstGeom>
          <a:noFill/>
          <a:ln>
            <a:noFill/>
          </a:ln>
        </p:spPr>
        <p:txBody>
          <a:bodyPr spcFirstLastPara="1" wrap="square" lIns="91425" tIns="45700" rIns="91425" bIns="45700" anchor="t" anchorCtr="0"/>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07" name="Google Shape;107;p16"/>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3124200" y="6356351"/>
            <a:ext cx="2895600" cy="3651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p16" descr="C:\Users\Claudia\Desktop\logocrop.bmp"/>
          <p:cNvPicPr preferRelativeResize="0"/>
          <p:nvPr/>
        </p:nvPicPr>
        <p:blipFill rotWithShape="1">
          <a:blip r:embed="rId2">
            <a:alphaModFix/>
          </a:blip>
          <a:srcRect/>
          <a:stretch/>
        </p:blipFill>
        <p:spPr>
          <a:xfrm>
            <a:off x="6462446" y="6168848"/>
            <a:ext cx="2681557" cy="66860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457200" y="274639"/>
            <a:ext cx="8229600" cy="1143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17"/>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3124200" y="6356351"/>
            <a:ext cx="2895600" cy="3651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p17" descr="C:\Users\Claudia\Desktop\logocrop.bmp"/>
          <p:cNvPicPr preferRelativeResize="0"/>
          <p:nvPr/>
        </p:nvPicPr>
        <p:blipFill rotWithShape="1">
          <a:blip r:embed="rId2">
            <a:alphaModFix/>
          </a:blip>
          <a:srcRect/>
          <a:stretch/>
        </p:blipFill>
        <p:spPr>
          <a:xfrm>
            <a:off x="6462446" y="6168848"/>
            <a:ext cx="2681557" cy="6686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6098378" y="7"/>
            <a:ext cx="3045625" cy="2707359"/>
            <a:chOff x="6098378" y="5"/>
            <a:chExt cx="3045625" cy="2030570"/>
          </a:xfrm>
        </p:grpSpPr>
        <p:sp>
          <p:nvSpPr>
            <p:cNvPr id="25" name="Google Shape;25;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3"/>
          <p:cNvSpPr txBox="1">
            <a:spLocks noGrp="1"/>
          </p:cNvSpPr>
          <p:nvPr>
            <p:ph type="title"/>
          </p:nvPr>
        </p:nvSpPr>
        <p:spPr>
          <a:xfrm>
            <a:off x="598100" y="2869796"/>
            <a:ext cx="8222100" cy="11184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31" name="Google Shape;31;p3"/>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grpSp>
        <p:nvGrpSpPr>
          <p:cNvPr id="33" name="Google Shape;33;p4"/>
          <p:cNvGrpSpPr/>
          <p:nvPr/>
        </p:nvGrpSpPr>
        <p:grpSpPr>
          <a:xfrm>
            <a:off x="0" y="5204762"/>
            <a:ext cx="9144000" cy="1653192"/>
            <a:chOff x="0" y="3903669"/>
            <a:chExt cx="9144000" cy="1239925"/>
          </a:xfrm>
        </p:grpSpPr>
        <p:sp>
          <p:nvSpPr>
            <p:cNvPr id="34" name="Google Shape;34;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4"/>
          <p:cNvSpPr txBox="1">
            <a:spLocks noGrp="1"/>
          </p:cNvSpPr>
          <p:nvPr>
            <p:ph type="title"/>
          </p:nvPr>
        </p:nvSpPr>
        <p:spPr>
          <a:xfrm>
            <a:off x="311700" y="546667"/>
            <a:ext cx="8520600" cy="8103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4"/>
          <p:cNvSpPr txBox="1">
            <a:spLocks noGrp="1"/>
          </p:cNvSpPr>
          <p:nvPr>
            <p:ph type="body" idx="1"/>
          </p:nvPr>
        </p:nvSpPr>
        <p:spPr>
          <a:xfrm>
            <a:off x="311700" y="1639833"/>
            <a:ext cx="8520600" cy="4452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4"/>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311700" y="546667"/>
            <a:ext cx="8520600" cy="8103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 name="Google Shape;44;p5"/>
          <p:cNvSpPr txBox="1">
            <a:spLocks noGrp="1"/>
          </p:cNvSpPr>
          <p:nvPr>
            <p:ph type="body" idx="1"/>
          </p:nvPr>
        </p:nvSpPr>
        <p:spPr>
          <a:xfrm>
            <a:off x="311700" y="1639967"/>
            <a:ext cx="3999900" cy="4452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5" name="Google Shape;45;p5"/>
          <p:cNvSpPr txBox="1">
            <a:spLocks noGrp="1"/>
          </p:cNvSpPr>
          <p:nvPr>
            <p:ph type="body" idx="2"/>
          </p:nvPr>
        </p:nvSpPr>
        <p:spPr>
          <a:xfrm>
            <a:off x="4832400" y="1639967"/>
            <a:ext cx="3999900" cy="4452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6" name="Google Shape;46;p5"/>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311700" y="546667"/>
            <a:ext cx="8520600" cy="8103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9" name="Google Shape;49;p6"/>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2" name="Google Shape;52;p7"/>
          <p:cNvSpPr txBox="1">
            <a:spLocks noGrp="1"/>
          </p:cNvSpPr>
          <p:nvPr>
            <p:ph type="body" idx="1"/>
          </p:nvPr>
        </p:nvSpPr>
        <p:spPr>
          <a:xfrm>
            <a:off x="311700" y="1954405"/>
            <a:ext cx="2808000" cy="41376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3" name="Google Shape;53;p7"/>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4"/>
        <p:cNvGrpSpPr/>
        <p:nvPr/>
      </p:nvGrpSpPr>
      <p:grpSpPr>
        <a:xfrm>
          <a:off x="0" y="0"/>
          <a:ext cx="0" cy="0"/>
          <a:chOff x="0" y="0"/>
          <a:chExt cx="0" cy="0"/>
        </a:xfrm>
      </p:grpSpPr>
      <p:grpSp>
        <p:nvGrpSpPr>
          <p:cNvPr id="55" name="Google Shape;55;p8"/>
          <p:cNvGrpSpPr/>
          <p:nvPr/>
        </p:nvGrpSpPr>
        <p:grpSpPr>
          <a:xfrm>
            <a:off x="6098378" y="7"/>
            <a:ext cx="3045625" cy="2707359"/>
            <a:chOff x="6098378" y="5"/>
            <a:chExt cx="3045625" cy="2030570"/>
          </a:xfrm>
        </p:grpSpPr>
        <p:sp>
          <p:nvSpPr>
            <p:cNvPr id="56" name="Google Shape;56;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8"/>
          <p:cNvSpPr txBox="1">
            <a:spLocks noGrp="1"/>
          </p:cNvSpPr>
          <p:nvPr>
            <p:ph type="title"/>
          </p:nvPr>
        </p:nvSpPr>
        <p:spPr>
          <a:xfrm>
            <a:off x="490250" y="701800"/>
            <a:ext cx="5618700" cy="5454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62" name="Google Shape;62;p8"/>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sp>
        <p:nvSpPr>
          <p:cNvPr id="64" name="Google Shape;64;p9"/>
          <p:cNvSpPr/>
          <p:nvPr/>
        </p:nvSpPr>
        <p:spPr>
          <a:xfrm>
            <a:off x="4572000" y="-2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 name="Google Shape;65;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66" name="Google Shape;66;p9"/>
          <p:cNvSpPr txBox="1">
            <a:spLocks noGrp="1"/>
          </p:cNvSpPr>
          <p:nvPr>
            <p:ph type="title"/>
          </p:nvPr>
        </p:nvSpPr>
        <p:spPr>
          <a:xfrm>
            <a:off x="265500" y="1534800"/>
            <a:ext cx="4045200" cy="20859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7" name="Google Shape;67;p9"/>
          <p:cNvSpPr txBox="1">
            <a:spLocks noGrp="1"/>
          </p:cNvSpPr>
          <p:nvPr>
            <p:ph type="subTitle" idx="1"/>
          </p:nvPr>
        </p:nvSpPr>
        <p:spPr>
          <a:xfrm>
            <a:off x="265500" y="3692002"/>
            <a:ext cx="4045200" cy="1692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8" name="Google Shape;68;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9" name="Google Shape;69;p9"/>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319500" y="5640767"/>
            <a:ext cx="5998800" cy="7983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72" name="Google Shape;72;p10"/>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46667"/>
            <a:ext cx="8520600" cy="8103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11" name="Google Shape;11;p1"/>
          <p:cNvSpPr txBox="1">
            <a:spLocks noGrp="1"/>
          </p:cNvSpPr>
          <p:nvPr>
            <p:ph type="body" idx="1"/>
          </p:nvPr>
        </p:nvSpPr>
        <p:spPr>
          <a:xfrm>
            <a:off x="311700" y="1639833"/>
            <a:ext cx="8520600" cy="4452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12" name="Google Shape;12;p1"/>
          <p:cNvSpPr txBox="1">
            <a:spLocks noGrp="1"/>
          </p:cNvSpPr>
          <p:nvPr>
            <p:ph type="sldNum" idx="12"/>
          </p:nvPr>
        </p:nvSpPr>
        <p:spPr>
          <a:xfrm>
            <a:off x="8460431" y="6201587"/>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457200" y="274639"/>
            <a:ext cx="8229600" cy="11433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 name="Google Shape;100;p15"/>
          <p:cNvSpPr txBox="1">
            <a:spLocks noGrp="1"/>
          </p:cNvSpPr>
          <p:nvPr>
            <p:ph type="body" idx="1"/>
          </p:nvPr>
        </p:nvSpPr>
        <p:spPr>
          <a:xfrm>
            <a:off x="457200" y="1600201"/>
            <a:ext cx="8229600" cy="4526100"/>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9pPr>
          </a:lstStyle>
          <a:p>
            <a:endParaRPr/>
          </a:p>
        </p:txBody>
      </p:sp>
      <p:sp>
        <p:nvSpPr>
          <p:cNvPr id="101" name="Google Shape;101;p15"/>
          <p:cNvSpPr txBox="1">
            <a:spLocks noGrp="1"/>
          </p:cNvSpPr>
          <p:nvPr>
            <p:ph type="dt" idx="10"/>
          </p:nvPr>
        </p:nvSpPr>
        <p:spPr>
          <a:xfrm>
            <a:off x="457200" y="6356351"/>
            <a:ext cx="2133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15"/>
          <p:cNvSpPr txBox="1">
            <a:spLocks noGrp="1"/>
          </p:cNvSpPr>
          <p:nvPr>
            <p:ph type="ftr" idx="11"/>
          </p:nvPr>
        </p:nvSpPr>
        <p:spPr>
          <a:xfrm>
            <a:off x="3124200" y="6356351"/>
            <a:ext cx="28956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15"/>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ctrTitle"/>
          </p:nvPr>
        </p:nvSpPr>
        <p:spPr>
          <a:xfrm>
            <a:off x="598100" y="1948613"/>
            <a:ext cx="8222100" cy="111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000"/>
              <a:t>Welcome</a:t>
            </a:r>
            <a:endParaRPr sz="6000"/>
          </a:p>
        </p:txBody>
      </p:sp>
      <p:sp>
        <p:nvSpPr>
          <p:cNvPr id="123" name="Google Shape;123;p18"/>
          <p:cNvSpPr txBox="1">
            <a:spLocks noGrp="1"/>
          </p:cNvSpPr>
          <p:nvPr>
            <p:ph type="subTitle" idx="1"/>
          </p:nvPr>
        </p:nvSpPr>
        <p:spPr>
          <a:xfrm>
            <a:off x="598088" y="3428992"/>
            <a:ext cx="8222100" cy="57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i="1"/>
              <a:t>How Can IATI Encourage User Feedback to Spot Data Gaps and Meet User Needs?</a:t>
            </a:r>
            <a:endParaRPr sz="3000" i="1"/>
          </a:p>
          <a:p>
            <a:pPr marL="0" lvl="0" indent="0" algn="ctr" rtl="0">
              <a:spcBef>
                <a:spcPts val="0"/>
              </a:spcBef>
              <a:spcAft>
                <a:spcPts val="0"/>
              </a:spcAft>
              <a:buNone/>
            </a:pPr>
            <a:endParaRPr i="1"/>
          </a:p>
          <a:p>
            <a:pPr marL="0" lvl="0" indent="0" algn="ctr" rtl="0">
              <a:spcBef>
                <a:spcPts val="0"/>
              </a:spcBef>
              <a:spcAft>
                <a:spcPts val="0"/>
              </a:spcAft>
              <a:buNone/>
            </a:pPr>
            <a:endParaRPr i="1"/>
          </a:p>
          <a:p>
            <a:pPr marL="0" lvl="0" indent="0" algn="ctr" rtl="0">
              <a:spcBef>
                <a:spcPts val="0"/>
              </a:spcBef>
              <a:spcAft>
                <a:spcPts val="0"/>
              </a:spcAft>
              <a:buNone/>
            </a:pPr>
            <a:endParaRPr i="1"/>
          </a:p>
          <a:p>
            <a:pPr marL="0" lvl="0" indent="0" algn="ctr" rtl="0">
              <a:spcBef>
                <a:spcPts val="0"/>
              </a:spcBef>
              <a:spcAft>
                <a:spcPts val="0"/>
              </a:spcAft>
              <a:buNone/>
            </a:pPr>
            <a:endParaRPr i="1"/>
          </a:p>
          <a:p>
            <a:pPr marL="0" lvl="0" indent="0" algn="ctr" rtl="0">
              <a:spcBef>
                <a:spcPts val="0"/>
              </a:spcBef>
              <a:spcAft>
                <a:spcPts val="0"/>
              </a:spcAft>
              <a:buNone/>
            </a:pPr>
            <a:r>
              <a:rPr lang="en-US"/>
              <a:t>IATI TAG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457200" y="274639"/>
            <a:ext cx="8229600" cy="114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300"/>
              <a:buFont typeface="Trebuchet MS"/>
              <a:buNone/>
            </a:pPr>
            <a:r>
              <a:rPr lang="en-US"/>
              <a:t>Some reflections…</a:t>
            </a:r>
            <a:endParaRPr/>
          </a:p>
        </p:txBody>
      </p:sp>
      <p:sp>
        <p:nvSpPr>
          <p:cNvPr id="182" name="Google Shape;182;p27"/>
          <p:cNvSpPr txBox="1"/>
          <p:nvPr/>
        </p:nvSpPr>
        <p:spPr>
          <a:xfrm>
            <a:off x="811658" y="1478493"/>
            <a:ext cx="7875000" cy="45552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Basic Data: </a:t>
            </a:r>
            <a:r>
              <a:rPr lang="en-US" sz="1600" b="0" i="0" u="none" strike="noStrike" cap="none">
                <a:solidFill>
                  <a:srgbClr val="000000"/>
                </a:solidFill>
                <a:latin typeface="Arial"/>
                <a:ea typeface="Arial"/>
                <a:cs typeface="Arial"/>
                <a:sym typeface="Arial"/>
              </a:rPr>
              <a:t>Feedback gets stuck at the ‘basic data’ level.</a:t>
            </a:r>
            <a:br>
              <a:rPr lang="en-US"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285750" marR="0" lvl="0" indent="-2730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Strong relationships: </a:t>
            </a:r>
            <a:r>
              <a:rPr lang="en-US" sz="1600" b="0" i="0" u="none" strike="noStrike" cap="none">
                <a:solidFill>
                  <a:srgbClr val="000000"/>
                </a:solidFill>
                <a:latin typeface="Arial"/>
                <a:ea typeface="Arial"/>
                <a:cs typeface="Arial"/>
                <a:sym typeface="Arial"/>
              </a:rPr>
              <a:t>Our experience wouldn’t </a:t>
            </a:r>
            <a:r>
              <a:rPr lang="en-US" sz="1600"/>
              <a:t>have been</a:t>
            </a:r>
            <a:r>
              <a:rPr lang="en-US" sz="1600" b="0" i="0" u="none" strike="noStrike" cap="none">
                <a:solidFill>
                  <a:srgbClr val="000000"/>
                </a:solidFill>
                <a:latin typeface="Arial"/>
                <a:ea typeface="Arial"/>
                <a:cs typeface="Arial"/>
                <a:sym typeface="Arial"/>
              </a:rPr>
              <a:t> possible without the contacts / relationships we have with USAID. This isn’t a model that can be scaled-up.</a:t>
            </a:r>
            <a:br>
              <a:rPr lang="en-US"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285750" marR="0" lvl="0" indent="-2730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Capacity Requirements: </a:t>
            </a:r>
            <a:r>
              <a:rPr lang="en-US" sz="1600" b="0" i="0" u="none" strike="noStrike" cap="none">
                <a:solidFill>
                  <a:srgbClr val="000000"/>
                </a:solidFill>
                <a:latin typeface="Arial"/>
                <a:ea typeface="Arial"/>
                <a:cs typeface="Arial"/>
                <a:sym typeface="Arial"/>
              </a:rPr>
              <a:t>We have a strong understanding of IATI and without this, we would have struggled to provide feedback. Further, the provision of feedback is quite a long process and unlikely to be attractive for ‘casual users’. </a:t>
            </a:r>
            <a:br>
              <a:rPr lang="en-US"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285750" marR="0" lvl="0" indent="-2730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Duplication? </a:t>
            </a:r>
            <a:r>
              <a:rPr lang="en-US" sz="1600" b="0" i="0" u="none" strike="noStrike" cap="none">
                <a:solidFill>
                  <a:srgbClr val="000000"/>
                </a:solidFill>
                <a:latin typeface="Arial"/>
                <a:ea typeface="Arial"/>
                <a:cs typeface="Arial"/>
                <a:sym typeface="Arial"/>
              </a:rPr>
              <a:t>Some of the issues we highlighted were already known. Is there a way for the community to know what data quality issues have been acknowledged and are being worked on?</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body" idx="1"/>
          </p:nvPr>
        </p:nvSpPr>
        <p:spPr>
          <a:xfrm>
            <a:off x="0" y="0"/>
            <a:ext cx="9144000" cy="6858000"/>
          </a:xfrm>
          <a:prstGeom prst="rect">
            <a:avLst/>
          </a:prstGeom>
          <a:solidFill>
            <a:srgbClr val="71B4C8"/>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p:txBody>
      </p:sp>
      <p:sp>
        <p:nvSpPr>
          <p:cNvPr id="188" name="Google Shape;188;p28"/>
          <p:cNvSpPr txBox="1"/>
          <p:nvPr/>
        </p:nvSpPr>
        <p:spPr>
          <a:xfrm>
            <a:off x="604325" y="2420433"/>
            <a:ext cx="8205300" cy="175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0" i="0" u="none" strike="noStrike" cap="none">
                <a:solidFill>
                  <a:schemeClr val="lt1"/>
                </a:solidFill>
                <a:latin typeface="Calibri"/>
                <a:ea typeface="Calibri"/>
                <a:cs typeface="Calibri"/>
                <a:sym typeface="Calibri"/>
              </a:rPr>
              <a:t>www.publishwhatyoufund.org/projects/us-foreign-assistance</a:t>
            </a:r>
            <a:endParaRPr sz="2400" b="0" i="0" u="none" strike="noStrike" cap="none">
              <a:solidFill>
                <a:schemeClr val="lt1"/>
              </a:solidFill>
              <a:latin typeface="Calibri"/>
              <a:ea typeface="Calibri"/>
              <a:cs typeface="Calibri"/>
              <a:sym typeface="Calibri"/>
            </a:endParaRPr>
          </a:p>
          <a:p>
            <a:pPr marL="0" marR="0" lvl="0" indent="0" algn="ctr" rtl="0">
              <a:lnSpc>
                <a:spcPct val="100000"/>
              </a:lnSpc>
              <a:spcBef>
                <a:spcPts val="480"/>
              </a:spcBef>
              <a:spcAft>
                <a:spcPts val="0"/>
              </a:spcAft>
              <a:buClr>
                <a:schemeClr val="dk1"/>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ctr" rtl="0">
              <a:lnSpc>
                <a:spcPct val="100000"/>
              </a:lnSpc>
              <a:spcBef>
                <a:spcPts val="480"/>
              </a:spcBef>
              <a:spcAft>
                <a:spcPts val="0"/>
              </a:spcAft>
              <a:buClr>
                <a:schemeClr val="lt1"/>
              </a:buClr>
              <a:buSzPts val="2400"/>
              <a:buFont typeface="Arial"/>
              <a:buNone/>
            </a:pPr>
            <a:r>
              <a:rPr lang="en-US" sz="2400" b="0" i="0" u="none" strike="noStrike" cap="none">
                <a:solidFill>
                  <a:schemeClr val="lt1"/>
                </a:solidFill>
                <a:latin typeface="Calibri"/>
                <a:ea typeface="Calibri"/>
                <a:cs typeface="Calibri"/>
                <a:sym typeface="Calibri"/>
              </a:rPr>
              <a:t>@aidtransparency</a:t>
            </a:r>
            <a:endParaRPr sz="2400" b="0" i="0" u="none" strike="noStrike" cap="none">
              <a:solidFill>
                <a:schemeClr val="lt1"/>
              </a:solidFill>
              <a:latin typeface="Calibri"/>
              <a:ea typeface="Calibri"/>
              <a:cs typeface="Calibri"/>
              <a:sym typeface="Calibri"/>
            </a:endParaRPr>
          </a:p>
          <a:p>
            <a:pPr marL="0" marR="0" lvl="0" indent="0" algn="ctr" rtl="0">
              <a:lnSpc>
                <a:spcPct val="100000"/>
              </a:lnSpc>
              <a:spcBef>
                <a:spcPts val="720"/>
              </a:spcBef>
              <a:spcAft>
                <a:spcPts val="0"/>
              </a:spcAft>
              <a:buClr>
                <a:schemeClr val="dk1"/>
              </a:buClr>
              <a:buSzPts val="3600"/>
              <a:buFont typeface="Arial"/>
              <a:buNone/>
            </a:pPr>
            <a:endParaRPr sz="36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720"/>
              </a:spcBef>
              <a:spcAft>
                <a:spcPts val="0"/>
              </a:spcAft>
              <a:buClr>
                <a:schemeClr val="dk1"/>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89" name="Google Shape;189;p28"/>
          <p:cNvSpPr txBox="1"/>
          <p:nvPr/>
        </p:nvSpPr>
        <p:spPr>
          <a:xfrm>
            <a:off x="773557" y="318423"/>
            <a:ext cx="7772400" cy="147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800"/>
              <a:buFont typeface="Arial"/>
              <a:buNone/>
            </a:pPr>
            <a:r>
              <a:rPr lang="en-US" sz="4800" b="1" i="0" u="none" strike="noStrike" cap="none">
                <a:solidFill>
                  <a:schemeClr val="lt1"/>
                </a:solidFill>
                <a:latin typeface="Calibri"/>
                <a:ea typeface="Calibri"/>
                <a:cs typeface="Calibri"/>
                <a:sym typeface="Calibri"/>
              </a:rPr>
              <a:t>US Foreign Assistance Study</a:t>
            </a:r>
            <a:endParaRPr sz="4800" b="1"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11700" y="546667"/>
            <a:ext cx="8520600" cy="810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800" b="1"/>
              <a:t>Why does USAID need feedback?</a:t>
            </a:r>
            <a:endParaRPr sz="4800" b="1"/>
          </a:p>
        </p:txBody>
      </p:sp>
      <p:sp>
        <p:nvSpPr>
          <p:cNvPr id="196" name="Google Shape;196;p29"/>
          <p:cNvSpPr txBox="1">
            <a:spLocks noGrp="1"/>
          </p:cNvSpPr>
          <p:nvPr>
            <p:ph type="body" idx="1"/>
          </p:nvPr>
        </p:nvSpPr>
        <p:spPr>
          <a:xfrm>
            <a:off x="311700" y="1983483"/>
            <a:ext cx="8520600" cy="4452000"/>
          </a:xfrm>
          <a:prstGeom prst="rect">
            <a:avLst/>
          </a:prstGeom>
          <a:noFill/>
          <a:ln>
            <a:noFill/>
          </a:ln>
        </p:spPr>
        <p:txBody>
          <a:bodyPr spcFirstLastPara="1" wrap="square" lIns="91425" tIns="45700" rIns="91425" bIns="45700" anchor="t" anchorCtr="0">
            <a:noAutofit/>
          </a:bodyPr>
          <a:lstStyle/>
          <a:p>
            <a:pPr marL="514350" lvl="0" indent="-463550" algn="l" rtl="0">
              <a:spcBef>
                <a:spcPts val="0"/>
              </a:spcBef>
              <a:spcAft>
                <a:spcPts val="0"/>
              </a:spcAft>
              <a:buClr>
                <a:schemeClr val="dk1"/>
              </a:buClr>
              <a:buSzPts val="2400"/>
              <a:buAutoNum type="arabicPeriod"/>
            </a:pPr>
            <a:r>
              <a:rPr lang="en-US" sz="2400"/>
              <a:t>Assists USAID in identifying issues</a:t>
            </a:r>
            <a:endParaRPr sz="2400"/>
          </a:p>
          <a:p>
            <a:pPr marL="742950" lvl="1" indent="-323850" algn="l" rtl="0">
              <a:spcBef>
                <a:spcPts val="0"/>
              </a:spcBef>
              <a:spcAft>
                <a:spcPts val="0"/>
              </a:spcAft>
              <a:buSzPts val="2400"/>
              <a:buChar char="○"/>
            </a:pPr>
            <a:r>
              <a:rPr lang="en-US" sz="2400"/>
              <a:t>Low capacity to review data internally</a:t>
            </a:r>
            <a:endParaRPr sz="2400"/>
          </a:p>
          <a:p>
            <a:pPr marL="742950" lvl="1" indent="-323850" algn="l" rtl="0">
              <a:spcBef>
                <a:spcPts val="0"/>
              </a:spcBef>
              <a:spcAft>
                <a:spcPts val="0"/>
              </a:spcAft>
              <a:buSzPts val="2400"/>
              <a:buChar char="○"/>
            </a:pPr>
            <a:r>
              <a:rPr lang="en-US" sz="2400"/>
              <a:t>Need validation when data is present but incorrect</a:t>
            </a:r>
            <a:endParaRPr sz="2400"/>
          </a:p>
          <a:p>
            <a:pPr marL="742950" lvl="0" indent="0" algn="l" rtl="0">
              <a:spcBef>
                <a:spcPts val="0"/>
              </a:spcBef>
              <a:spcAft>
                <a:spcPts val="0"/>
              </a:spcAft>
              <a:buNone/>
            </a:pPr>
            <a:endParaRPr sz="2400"/>
          </a:p>
          <a:p>
            <a:pPr marL="514350" lvl="0" indent="-463550" algn="l" rtl="0">
              <a:spcBef>
                <a:spcPts val="640"/>
              </a:spcBef>
              <a:spcAft>
                <a:spcPts val="0"/>
              </a:spcAft>
              <a:buClr>
                <a:schemeClr val="dk1"/>
              </a:buClr>
              <a:buSzPts val="2400"/>
              <a:buAutoNum type="arabicPeriod"/>
            </a:pPr>
            <a:r>
              <a:rPr lang="en-US" sz="2400"/>
              <a:t>Helps identify where USAID should focus resources</a:t>
            </a:r>
            <a:endParaRPr sz="2400"/>
          </a:p>
          <a:p>
            <a:pPr marL="342900" lvl="0" indent="0" algn="l" rtl="0">
              <a:spcBef>
                <a:spcPts val="640"/>
              </a:spcBef>
              <a:spcAft>
                <a:spcPts val="0"/>
              </a:spcAft>
              <a:buNone/>
            </a:pPr>
            <a:endParaRPr sz="2400"/>
          </a:p>
          <a:p>
            <a:pPr marL="514350" lvl="0" indent="-463550" algn="l" rtl="0">
              <a:spcBef>
                <a:spcPts val="640"/>
              </a:spcBef>
              <a:spcAft>
                <a:spcPts val="0"/>
              </a:spcAft>
              <a:buClr>
                <a:schemeClr val="dk1"/>
              </a:buClr>
              <a:buSzPts val="2400"/>
              <a:buAutoNum type="arabicPeriod"/>
            </a:pPr>
            <a:r>
              <a:rPr lang="en-US" sz="2400"/>
              <a:t>Builds case for larger structural changes </a:t>
            </a:r>
            <a:endParaRPr sz="2400"/>
          </a:p>
          <a:p>
            <a:pPr marL="457200" lvl="0" indent="0" algn="l" rtl="0">
              <a:spcBef>
                <a:spcPts val="640"/>
              </a:spcBef>
              <a:spcAft>
                <a:spcPts val="0"/>
              </a:spcAft>
              <a:buNone/>
            </a:pPr>
            <a:r>
              <a:rPr lang="en-US" sz="2400"/>
              <a:t> and investment </a:t>
            </a:r>
            <a:endParaRPr sz="2400"/>
          </a:p>
          <a:p>
            <a:pPr marL="514350" lvl="0" indent="-31115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1600"/>
              </a:spcAft>
              <a:buClr>
                <a:schemeClr val="dk1"/>
              </a:buClr>
              <a:buSzPts val="32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311700" y="546667"/>
            <a:ext cx="8520600" cy="810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800" b="1"/>
              <a:t>Incorporating Feedback</a:t>
            </a:r>
            <a:endParaRPr sz="4800" b="1"/>
          </a:p>
        </p:txBody>
      </p:sp>
      <p:sp>
        <p:nvSpPr>
          <p:cNvPr id="203" name="Google Shape;203;p30"/>
          <p:cNvSpPr txBox="1">
            <a:spLocks noGrp="1"/>
          </p:cNvSpPr>
          <p:nvPr>
            <p:ph type="body" idx="1"/>
          </p:nvPr>
        </p:nvSpPr>
        <p:spPr>
          <a:xfrm>
            <a:off x="311700" y="1639833"/>
            <a:ext cx="8520600" cy="4452000"/>
          </a:xfrm>
          <a:prstGeom prst="rect">
            <a:avLst/>
          </a:prstGeom>
          <a:noFill/>
          <a:ln>
            <a:noFill/>
          </a:ln>
        </p:spPr>
        <p:txBody>
          <a:bodyPr spcFirstLastPara="1" wrap="square" lIns="91425" tIns="45700" rIns="91425" bIns="45700" anchor="t" anchorCtr="0">
            <a:noAutofit/>
          </a:bodyPr>
          <a:lstStyle/>
          <a:p>
            <a:pPr marL="514350" lvl="0" indent="-501650" algn="l" rtl="0">
              <a:spcBef>
                <a:spcPts val="0"/>
              </a:spcBef>
              <a:spcAft>
                <a:spcPts val="0"/>
              </a:spcAft>
              <a:buClr>
                <a:schemeClr val="dk1"/>
              </a:buClr>
              <a:buSzPts val="3000"/>
              <a:buAutoNum type="arabicPeriod"/>
            </a:pPr>
            <a:r>
              <a:rPr lang="en-US" sz="3000"/>
              <a:t>Diagnose what is causing the error or issue</a:t>
            </a:r>
            <a:endParaRPr sz="3000"/>
          </a:p>
          <a:p>
            <a:pPr marL="514350" lvl="0" indent="-501650" algn="l" rtl="0">
              <a:spcBef>
                <a:spcPts val="640"/>
              </a:spcBef>
              <a:spcAft>
                <a:spcPts val="0"/>
              </a:spcAft>
              <a:buClr>
                <a:schemeClr val="dk1"/>
              </a:buClr>
              <a:buSzPts val="3000"/>
              <a:buAutoNum type="arabicPeriod"/>
            </a:pPr>
            <a:r>
              <a:rPr lang="en-US" sz="3000"/>
              <a:t>Identify a solution/s that resolves the issue</a:t>
            </a:r>
            <a:endParaRPr sz="3000"/>
          </a:p>
          <a:p>
            <a:pPr marL="514350" lvl="0" indent="-501650" algn="l" rtl="0">
              <a:spcBef>
                <a:spcPts val="640"/>
              </a:spcBef>
              <a:spcAft>
                <a:spcPts val="1600"/>
              </a:spcAft>
              <a:buClr>
                <a:schemeClr val="dk1"/>
              </a:buClr>
              <a:buSzPts val="3000"/>
              <a:buAutoNum type="arabicPeriod"/>
            </a:pPr>
            <a:r>
              <a:rPr lang="en-US" sz="3000"/>
              <a:t>Implement solution/s to resolve the issue</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xfrm>
            <a:off x="311700" y="546667"/>
            <a:ext cx="8520600" cy="810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800" b="1"/>
              <a:t>Incorporating feedback: Diagnosis</a:t>
            </a:r>
            <a:endParaRPr sz="4800" b="1"/>
          </a:p>
        </p:txBody>
      </p:sp>
      <p:sp>
        <p:nvSpPr>
          <p:cNvPr id="210" name="Google Shape;210;p31"/>
          <p:cNvSpPr txBox="1">
            <a:spLocks noGrp="1"/>
          </p:cNvSpPr>
          <p:nvPr>
            <p:ph type="body" idx="1"/>
          </p:nvPr>
        </p:nvSpPr>
        <p:spPr>
          <a:xfrm>
            <a:off x="311700" y="1908758"/>
            <a:ext cx="8520600" cy="44520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Clr>
                <a:schemeClr val="dk1"/>
              </a:buClr>
              <a:buSzPts val="3000"/>
              <a:buChar char="●"/>
            </a:pPr>
            <a:r>
              <a:rPr lang="en-US" sz="3000"/>
              <a:t>Issues arise from 3 causes:</a:t>
            </a:r>
            <a:endParaRPr sz="3000"/>
          </a:p>
          <a:p>
            <a:pPr marL="457200" lvl="0" indent="-419100" algn="l" rtl="0">
              <a:spcBef>
                <a:spcPts val="0"/>
              </a:spcBef>
              <a:spcAft>
                <a:spcPts val="0"/>
              </a:spcAft>
              <a:buSzPts val="3000"/>
              <a:buAutoNum type="arabicPeriod"/>
            </a:pPr>
            <a:r>
              <a:rPr lang="en-US" sz="3000" b="1"/>
              <a:t>Technical Issues </a:t>
            </a:r>
            <a:r>
              <a:rPr lang="en-US" sz="3000"/>
              <a:t>– caused from procedural errors during processing and reporting</a:t>
            </a:r>
            <a:endParaRPr sz="3000"/>
          </a:p>
          <a:p>
            <a:pPr marL="457200" lvl="0" indent="-419100" algn="l" rtl="0">
              <a:spcBef>
                <a:spcPts val="0"/>
              </a:spcBef>
              <a:spcAft>
                <a:spcPts val="0"/>
              </a:spcAft>
              <a:buSzPts val="3000"/>
              <a:buAutoNum type="arabicPeriod"/>
            </a:pPr>
            <a:r>
              <a:rPr lang="en-US" sz="3000" b="1"/>
              <a:t>Data Issues – </a:t>
            </a:r>
            <a:r>
              <a:rPr lang="en-US" sz="3000"/>
              <a:t>due inherent to the data or i</a:t>
            </a:r>
            <a:r>
              <a:rPr lang="en-US" sz="3000">
                <a:solidFill>
                  <a:srgbClr val="000000"/>
                </a:solidFill>
              </a:rPr>
              <a:t>ntentional built into the data processing</a:t>
            </a:r>
            <a:endParaRPr sz="3000">
              <a:solidFill>
                <a:srgbClr val="000000"/>
              </a:solidFill>
            </a:endParaRPr>
          </a:p>
          <a:p>
            <a:pPr marL="457200" lvl="0" indent="-419100" algn="l" rtl="0">
              <a:spcBef>
                <a:spcPts val="0"/>
              </a:spcBef>
              <a:spcAft>
                <a:spcPts val="0"/>
              </a:spcAft>
              <a:buClr>
                <a:srgbClr val="000000"/>
              </a:buClr>
              <a:buSzPts val="3000"/>
              <a:buAutoNum type="arabicPeriod"/>
            </a:pPr>
            <a:r>
              <a:rPr lang="en-US" sz="3000" b="1">
                <a:solidFill>
                  <a:srgbClr val="000000"/>
                </a:solidFill>
              </a:rPr>
              <a:t>External Issues </a:t>
            </a:r>
            <a:r>
              <a:rPr lang="en-US" sz="3000">
                <a:solidFill>
                  <a:srgbClr val="000000"/>
                </a:solidFill>
              </a:rPr>
              <a:t>- External sites or tools are causing an issue</a:t>
            </a:r>
            <a:endParaRPr sz="3000">
              <a:solidFill>
                <a:srgbClr val="000000"/>
              </a:solidFill>
            </a:endParaRPr>
          </a:p>
          <a:p>
            <a:pPr marL="457200" lvl="1" indent="0" algn="l" rtl="0">
              <a:spcBef>
                <a:spcPts val="560"/>
              </a:spcBef>
              <a:spcAft>
                <a:spcPts val="1600"/>
              </a:spcAft>
              <a:buClr>
                <a:schemeClr val="dk1"/>
              </a:buClr>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311700" y="546667"/>
            <a:ext cx="8520600" cy="810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4800" b="1"/>
              <a:t> Incorporating Feedback: Solution Identification</a:t>
            </a:r>
            <a:endParaRPr sz="4800" b="1"/>
          </a:p>
        </p:txBody>
      </p:sp>
      <p:sp>
        <p:nvSpPr>
          <p:cNvPr id="217" name="Google Shape;217;p32"/>
          <p:cNvSpPr txBox="1">
            <a:spLocks noGrp="1"/>
          </p:cNvSpPr>
          <p:nvPr>
            <p:ph type="body" idx="1"/>
          </p:nvPr>
        </p:nvSpPr>
        <p:spPr>
          <a:xfrm>
            <a:off x="311700" y="1849008"/>
            <a:ext cx="8520600" cy="44520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Clr>
                <a:schemeClr val="dk1"/>
              </a:buClr>
              <a:buSzPts val="3000"/>
              <a:buChar char="●"/>
            </a:pPr>
            <a:r>
              <a:rPr lang="en-US" sz="3000"/>
              <a:t>Can we resolve this issue?  Are there partial fixes?</a:t>
            </a:r>
            <a:endParaRPr sz="3000"/>
          </a:p>
          <a:p>
            <a:pPr marL="342900" lvl="0" indent="-330200" algn="l" rtl="0">
              <a:spcBef>
                <a:spcPts val="640"/>
              </a:spcBef>
              <a:spcAft>
                <a:spcPts val="0"/>
              </a:spcAft>
              <a:buClr>
                <a:schemeClr val="dk1"/>
              </a:buClr>
              <a:buSzPts val="3000"/>
              <a:buChar char="●"/>
            </a:pPr>
            <a:r>
              <a:rPr lang="en-US" sz="3000"/>
              <a:t>Are there different short term or long term solutions? </a:t>
            </a:r>
            <a:endParaRPr sz="3000"/>
          </a:p>
          <a:p>
            <a:pPr marL="342900" lvl="0" indent="-330200" algn="l" rtl="0">
              <a:spcBef>
                <a:spcPts val="640"/>
              </a:spcBef>
              <a:spcAft>
                <a:spcPts val="1600"/>
              </a:spcAft>
              <a:buClr>
                <a:schemeClr val="dk1"/>
              </a:buClr>
              <a:buSzPts val="3000"/>
              <a:buChar char="●"/>
            </a:pPr>
            <a:r>
              <a:rPr lang="en-US" sz="3000"/>
              <a:t>Will a solution cause other issues to resolve?</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311700" y="546667"/>
            <a:ext cx="8520600" cy="810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4800" b="1"/>
              <a:t>Incorporating Feedback: Implementation</a:t>
            </a:r>
            <a:endParaRPr sz="4800" b="1"/>
          </a:p>
        </p:txBody>
      </p:sp>
      <p:sp>
        <p:nvSpPr>
          <p:cNvPr id="224" name="Google Shape;224;p33"/>
          <p:cNvSpPr txBox="1">
            <a:spLocks noGrp="1"/>
          </p:cNvSpPr>
          <p:nvPr>
            <p:ph type="body" idx="1"/>
          </p:nvPr>
        </p:nvSpPr>
        <p:spPr>
          <a:xfrm>
            <a:off x="311700" y="1849008"/>
            <a:ext cx="8520600" cy="44520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Clr>
                <a:schemeClr val="dk1"/>
              </a:buClr>
              <a:buSzPts val="3000"/>
              <a:buChar char="●"/>
            </a:pPr>
            <a:r>
              <a:rPr lang="en-US" sz="3000"/>
              <a:t>Do we have the capacity to implement a solutions?</a:t>
            </a:r>
            <a:endParaRPr sz="3000"/>
          </a:p>
          <a:p>
            <a:pPr marL="342900" lvl="0" indent="-330200" algn="l" rtl="0">
              <a:spcBef>
                <a:spcPts val="640"/>
              </a:spcBef>
              <a:spcAft>
                <a:spcPts val="0"/>
              </a:spcAft>
              <a:buClr>
                <a:schemeClr val="dk1"/>
              </a:buClr>
              <a:buSzPts val="3000"/>
              <a:buChar char="●"/>
            </a:pPr>
            <a:r>
              <a:rPr lang="en-US" sz="3000"/>
              <a:t>Is it worth implementing?</a:t>
            </a:r>
            <a:endParaRPr sz="3000"/>
          </a:p>
          <a:p>
            <a:pPr marL="342900" lvl="0" indent="-330200" algn="l" rtl="0">
              <a:spcBef>
                <a:spcPts val="640"/>
              </a:spcBef>
              <a:spcAft>
                <a:spcPts val="0"/>
              </a:spcAft>
              <a:buSzPts val="3000"/>
              <a:buChar char="●"/>
            </a:pPr>
            <a:r>
              <a:rPr lang="en-US" sz="3000"/>
              <a:t>How do we implement the change?</a:t>
            </a:r>
            <a:endParaRPr sz="3000"/>
          </a:p>
          <a:p>
            <a:pPr marL="342900" lvl="0" indent="-330200" algn="l" rtl="0">
              <a:spcBef>
                <a:spcPts val="640"/>
              </a:spcBef>
              <a:spcAft>
                <a:spcPts val="0"/>
              </a:spcAft>
              <a:buSzPts val="3000"/>
              <a:buChar char="●"/>
            </a:pPr>
            <a:r>
              <a:rPr lang="en-US" sz="3000"/>
              <a:t>How do we socialize and communicate the update in the data?</a:t>
            </a:r>
            <a:endParaRPr sz="3000"/>
          </a:p>
          <a:p>
            <a:pPr marL="0" lvl="0" indent="0" algn="l" rtl="0">
              <a:spcBef>
                <a:spcPts val="640"/>
              </a:spcBef>
              <a:spcAft>
                <a:spcPts val="0"/>
              </a:spcAft>
              <a:buNone/>
            </a:pPr>
            <a:endParaRPr/>
          </a:p>
          <a:p>
            <a:pPr marL="342900" lvl="0" indent="-139700" algn="l" rtl="0">
              <a:spcBef>
                <a:spcPts val="640"/>
              </a:spcBef>
              <a:spcAft>
                <a:spcPts val="1600"/>
              </a:spcAft>
              <a:buClr>
                <a:schemeClr val="dk1"/>
              </a:buClr>
              <a:buSzPts val="32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800" b="1"/>
              <a:t>Example 1:  Noise in Data</a:t>
            </a:r>
            <a:endParaRPr sz="4800" b="1"/>
          </a:p>
        </p:txBody>
      </p:sp>
      <p:sp>
        <p:nvSpPr>
          <p:cNvPr id="231" name="Google Shape;231;p34"/>
          <p:cNvSpPr txBox="1">
            <a:spLocks noGrp="1"/>
          </p:cNvSpPr>
          <p:nvPr>
            <p:ph type="body" idx="1"/>
          </p:nvPr>
        </p:nvSpPr>
        <p:spPr>
          <a:xfrm>
            <a:off x="211025" y="1457925"/>
            <a:ext cx="8747400" cy="510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960"/>
              <a:buNone/>
            </a:pPr>
            <a:r>
              <a:rPr lang="en-US" sz="2960"/>
              <a:t>Feedback:  There are many small, generic “activities” that obscure larger, more prominent USAID activities</a:t>
            </a:r>
            <a:endParaRPr sz="2960"/>
          </a:p>
          <a:p>
            <a:pPr marL="0" lvl="0" indent="0" algn="l" rtl="0">
              <a:lnSpc>
                <a:spcPct val="90000"/>
              </a:lnSpc>
              <a:spcBef>
                <a:spcPts val="0"/>
              </a:spcBef>
              <a:spcAft>
                <a:spcPts val="0"/>
              </a:spcAft>
              <a:buClr>
                <a:schemeClr val="dk1"/>
              </a:buClr>
              <a:buSzPts val="2960"/>
              <a:buNone/>
            </a:pPr>
            <a:endParaRPr sz="2960"/>
          </a:p>
          <a:p>
            <a:pPr marL="342900" lvl="0" indent="-342900" algn="l" rtl="0">
              <a:lnSpc>
                <a:spcPct val="90000"/>
              </a:lnSpc>
              <a:spcBef>
                <a:spcPts val="592"/>
              </a:spcBef>
              <a:spcAft>
                <a:spcPts val="0"/>
              </a:spcAft>
              <a:buClr>
                <a:schemeClr val="dk1"/>
              </a:buClr>
              <a:buSzPts val="2960"/>
              <a:buChar char="●"/>
            </a:pPr>
            <a:r>
              <a:rPr lang="en-US" sz="2960" b="1"/>
              <a:t>Diagnosis:</a:t>
            </a:r>
            <a:r>
              <a:rPr lang="en-US" sz="2960"/>
              <a:t> Inherent in the flat business structure of USAID’s financial system</a:t>
            </a:r>
            <a:endParaRPr/>
          </a:p>
          <a:p>
            <a:pPr marL="342900" lvl="0" indent="-342900" algn="l" rtl="0">
              <a:lnSpc>
                <a:spcPct val="90000"/>
              </a:lnSpc>
              <a:spcBef>
                <a:spcPts val="592"/>
              </a:spcBef>
              <a:spcAft>
                <a:spcPts val="0"/>
              </a:spcAft>
              <a:buClr>
                <a:schemeClr val="dk1"/>
              </a:buClr>
              <a:buSzPts val="2960"/>
              <a:buChar char="●"/>
            </a:pPr>
            <a:r>
              <a:rPr lang="en-US" sz="2960" b="1"/>
              <a:t>Identification: </a:t>
            </a:r>
            <a:r>
              <a:rPr lang="en-US" sz="2960"/>
              <a:t> Aggregate small generic activities together to reduce total number of activities</a:t>
            </a:r>
            <a:endParaRPr/>
          </a:p>
          <a:p>
            <a:pPr marL="342900" lvl="0" indent="-342900" algn="l" rtl="0">
              <a:lnSpc>
                <a:spcPct val="90000"/>
              </a:lnSpc>
              <a:spcBef>
                <a:spcPts val="592"/>
              </a:spcBef>
              <a:spcAft>
                <a:spcPts val="1600"/>
              </a:spcAft>
              <a:buClr>
                <a:schemeClr val="dk1"/>
              </a:buClr>
              <a:buSzPts val="2960"/>
              <a:buChar char="●"/>
            </a:pPr>
            <a:r>
              <a:rPr lang="en-US" sz="2960" b="1"/>
              <a:t>Implementation:</a:t>
            </a:r>
            <a:r>
              <a:rPr lang="en-US" sz="2960"/>
              <a:t> Create a set a business rules that identifies noise creating activities and removes unique identifying information</a:t>
            </a:r>
            <a:endParaRPr sz="296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800" b="1"/>
              <a:t>Example 2:  Inaccurate Dates</a:t>
            </a:r>
            <a:endParaRPr sz="4800" b="1"/>
          </a:p>
        </p:txBody>
      </p:sp>
      <p:sp>
        <p:nvSpPr>
          <p:cNvPr id="238" name="Google Shape;238;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960"/>
              <a:buNone/>
            </a:pPr>
            <a:r>
              <a:rPr lang="en-US" sz="2960"/>
              <a:t>Feedback:  Activity start and end dates are often inaccurate</a:t>
            </a:r>
            <a:endParaRPr sz="2960"/>
          </a:p>
          <a:p>
            <a:pPr marL="0" lvl="0" indent="0" algn="l" rtl="0">
              <a:lnSpc>
                <a:spcPct val="90000"/>
              </a:lnSpc>
              <a:spcBef>
                <a:spcPts val="0"/>
              </a:spcBef>
              <a:spcAft>
                <a:spcPts val="0"/>
              </a:spcAft>
              <a:buClr>
                <a:schemeClr val="dk1"/>
              </a:buClr>
              <a:buSzPts val="2960"/>
              <a:buNone/>
            </a:pPr>
            <a:endParaRPr sz="2960"/>
          </a:p>
          <a:p>
            <a:pPr marL="342900" lvl="0" indent="-342900" algn="l" rtl="0">
              <a:lnSpc>
                <a:spcPct val="90000"/>
              </a:lnSpc>
              <a:spcBef>
                <a:spcPts val="592"/>
              </a:spcBef>
              <a:spcAft>
                <a:spcPts val="0"/>
              </a:spcAft>
              <a:buClr>
                <a:schemeClr val="dk1"/>
              </a:buClr>
              <a:buSzPts val="2960"/>
              <a:buChar char="●"/>
            </a:pPr>
            <a:r>
              <a:rPr lang="en-US" sz="2960" b="1"/>
              <a:t>Diagnosis:</a:t>
            </a:r>
            <a:r>
              <a:rPr lang="en-US" sz="2960"/>
              <a:t>  Inaccurate or incomplete reporting in USAID’s internal systems</a:t>
            </a:r>
            <a:endParaRPr/>
          </a:p>
          <a:p>
            <a:pPr marL="342900" lvl="0" indent="-342900" algn="l" rtl="0">
              <a:lnSpc>
                <a:spcPct val="90000"/>
              </a:lnSpc>
              <a:spcBef>
                <a:spcPts val="592"/>
              </a:spcBef>
              <a:spcAft>
                <a:spcPts val="0"/>
              </a:spcAft>
              <a:buClr>
                <a:schemeClr val="dk1"/>
              </a:buClr>
              <a:buSzPts val="2960"/>
              <a:buChar char="●"/>
            </a:pPr>
            <a:r>
              <a:rPr lang="en-US" sz="2960" b="1"/>
              <a:t>Identification:</a:t>
            </a:r>
            <a:r>
              <a:rPr lang="en-US" sz="2960"/>
              <a:t> </a:t>
            </a:r>
            <a:endParaRPr/>
          </a:p>
          <a:p>
            <a:pPr marL="1143000" lvl="2" indent="-228600" algn="l" rtl="0">
              <a:lnSpc>
                <a:spcPct val="90000"/>
              </a:lnSpc>
              <a:spcBef>
                <a:spcPts val="444"/>
              </a:spcBef>
              <a:spcAft>
                <a:spcPts val="0"/>
              </a:spcAft>
              <a:buClr>
                <a:schemeClr val="dk1"/>
              </a:buClr>
              <a:buSzPts val="2220"/>
              <a:buChar char="■"/>
            </a:pPr>
            <a:r>
              <a:rPr lang="en-US" sz="2220"/>
              <a:t>1) Attempt to fix inaccurate dates </a:t>
            </a:r>
            <a:endParaRPr/>
          </a:p>
          <a:p>
            <a:pPr marL="1143000" lvl="2" indent="-228600" algn="l" rtl="0">
              <a:lnSpc>
                <a:spcPct val="90000"/>
              </a:lnSpc>
              <a:spcBef>
                <a:spcPts val="444"/>
              </a:spcBef>
              <a:spcAft>
                <a:spcPts val="0"/>
              </a:spcAft>
              <a:buClr>
                <a:schemeClr val="dk1"/>
              </a:buClr>
              <a:buSzPts val="2220"/>
              <a:buChar char="■"/>
            </a:pPr>
            <a:r>
              <a:rPr lang="en-US" sz="2220"/>
              <a:t>2) Improve data collection</a:t>
            </a:r>
            <a:endParaRPr/>
          </a:p>
          <a:p>
            <a:pPr marL="342900" lvl="0" indent="-342900" algn="l" rtl="0">
              <a:lnSpc>
                <a:spcPct val="90000"/>
              </a:lnSpc>
              <a:spcBef>
                <a:spcPts val="592"/>
              </a:spcBef>
              <a:spcAft>
                <a:spcPts val="0"/>
              </a:spcAft>
              <a:buClr>
                <a:schemeClr val="dk1"/>
              </a:buClr>
              <a:buSzPts val="2960"/>
              <a:buChar char="●"/>
            </a:pPr>
            <a:r>
              <a:rPr lang="en-US" sz="2960" b="1"/>
              <a:t>Implementation:</a:t>
            </a:r>
            <a:r>
              <a:rPr lang="en-US" sz="2960"/>
              <a:t>  Identify activities with obligations past the reported end date and extend the end date.  </a:t>
            </a:r>
            <a:endParaRPr/>
          </a:p>
          <a:p>
            <a:pPr marL="342900" lvl="0" indent="-154940" algn="l" rtl="0">
              <a:lnSpc>
                <a:spcPct val="90000"/>
              </a:lnSpc>
              <a:spcBef>
                <a:spcPts val="592"/>
              </a:spcBef>
              <a:spcAft>
                <a:spcPts val="1600"/>
              </a:spcAft>
              <a:buClr>
                <a:schemeClr val="dk1"/>
              </a:buClr>
              <a:buSzPts val="2960"/>
              <a:buNone/>
            </a:pPr>
            <a:endParaRPr sz="296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164350" y="274650"/>
            <a:ext cx="88593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800" b="1"/>
              <a:t>Example 3:  Missing Portfolio</a:t>
            </a:r>
            <a:endParaRPr sz="4800" b="1"/>
          </a:p>
        </p:txBody>
      </p:sp>
      <p:sp>
        <p:nvSpPr>
          <p:cNvPr id="245" name="Google Shape;245;p36"/>
          <p:cNvSpPr txBox="1">
            <a:spLocks noGrp="1"/>
          </p:cNvSpPr>
          <p:nvPr>
            <p:ph type="body" idx="1"/>
          </p:nvPr>
        </p:nvSpPr>
        <p:spPr>
          <a:xfrm>
            <a:off x="103125" y="1417650"/>
            <a:ext cx="8920500" cy="452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900"/>
              <a:t>Feedback:  USAID is missing a significant part of its portfolio on d-Portal  </a:t>
            </a:r>
            <a:endParaRPr sz="2900"/>
          </a:p>
          <a:p>
            <a:pPr marL="0" lvl="0" indent="0" algn="l" rtl="0">
              <a:lnSpc>
                <a:spcPct val="90000"/>
              </a:lnSpc>
              <a:spcBef>
                <a:spcPts val="0"/>
              </a:spcBef>
              <a:spcAft>
                <a:spcPts val="0"/>
              </a:spcAft>
              <a:buClr>
                <a:schemeClr val="dk1"/>
              </a:buClr>
              <a:buSzPts val="3200"/>
              <a:buNone/>
            </a:pPr>
            <a:endParaRPr sz="2900"/>
          </a:p>
          <a:p>
            <a:pPr marL="342900" lvl="0" indent="-323850" algn="l" rtl="0">
              <a:lnSpc>
                <a:spcPct val="90000"/>
              </a:lnSpc>
              <a:spcBef>
                <a:spcPts val="640"/>
              </a:spcBef>
              <a:spcAft>
                <a:spcPts val="0"/>
              </a:spcAft>
              <a:buClr>
                <a:schemeClr val="dk1"/>
              </a:buClr>
              <a:buSzPts val="2900"/>
              <a:buChar char="●"/>
            </a:pPr>
            <a:r>
              <a:rPr lang="en-US" sz="2900" b="1"/>
              <a:t>Diagnosis</a:t>
            </a:r>
            <a:r>
              <a:rPr lang="en-US" sz="2900"/>
              <a:t>:  Activity ID’s that appeared across multiple country XML’s and being dropped on D-portal</a:t>
            </a:r>
            <a:endParaRPr sz="2900"/>
          </a:p>
          <a:p>
            <a:pPr marL="342900" lvl="0" indent="-323850" algn="l" rtl="0">
              <a:lnSpc>
                <a:spcPct val="90000"/>
              </a:lnSpc>
              <a:spcBef>
                <a:spcPts val="640"/>
              </a:spcBef>
              <a:spcAft>
                <a:spcPts val="0"/>
              </a:spcAft>
              <a:buClr>
                <a:schemeClr val="dk1"/>
              </a:buClr>
              <a:buSzPts val="2900"/>
              <a:buChar char="●"/>
            </a:pPr>
            <a:r>
              <a:rPr lang="en-US" sz="2900" b="1"/>
              <a:t>Identification: </a:t>
            </a:r>
            <a:endParaRPr sz="2900" b="1"/>
          </a:p>
          <a:p>
            <a:pPr marL="742950" lvl="1" indent="-292100" algn="l" rtl="0">
              <a:lnSpc>
                <a:spcPct val="90000"/>
              </a:lnSpc>
              <a:spcBef>
                <a:spcPts val="560"/>
              </a:spcBef>
              <a:spcAft>
                <a:spcPts val="0"/>
              </a:spcAft>
              <a:buClr>
                <a:schemeClr val="dk1"/>
              </a:buClr>
              <a:buSzPts val="2900"/>
              <a:buChar char="○"/>
            </a:pPr>
            <a:r>
              <a:rPr lang="en-US" sz="2900"/>
              <a:t>1) Make activity ID unique across files</a:t>
            </a:r>
            <a:endParaRPr sz="2900"/>
          </a:p>
          <a:p>
            <a:pPr marL="742950" lvl="1" indent="-292100" algn="l" rtl="0">
              <a:lnSpc>
                <a:spcPct val="90000"/>
              </a:lnSpc>
              <a:spcBef>
                <a:spcPts val="560"/>
              </a:spcBef>
              <a:spcAft>
                <a:spcPts val="0"/>
              </a:spcAft>
              <a:buClr>
                <a:schemeClr val="dk1"/>
              </a:buClr>
              <a:buSzPts val="2900"/>
              <a:buChar char="○"/>
            </a:pPr>
            <a:r>
              <a:rPr lang="en-US" sz="2900"/>
              <a:t>2) Move aggregate activities under one file</a:t>
            </a:r>
            <a:endParaRPr sz="2900"/>
          </a:p>
          <a:p>
            <a:pPr marL="342900" lvl="0" indent="-323850" algn="l" rtl="0">
              <a:lnSpc>
                <a:spcPct val="90000"/>
              </a:lnSpc>
              <a:spcBef>
                <a:spcPts val="640"/>
              </a:spcBef>
              <a:spcAft>
                <a:spcPts val="1600"/>
              </a:spcAft>
              <a:buClr>
                <a:schemeClr val="dk1"/>
              </a:buClr>
              <a:buSzPts val="2900"/>
              <a:buChar char="●"/>
            </a:pPr>
            <a:r>
              <a:rPr lang="en-US" sz="2900" b="1"/>
              <a:t>Implementation:</a:t>
            </a:r>
            <a:r>
              <a:rPr lang="en-US" sz="2900"/>
              <a:t> To be determined</a:t>
            </a:r>
            <a:endParaRPr sz="2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0" y="0"/>
            <a:ext cx="9144000" cy="6858000"/>
          </a:xfrm>
          <a:prstGeom prst="rect">
            <a:avLst/>
          </a:prstGeom>
          <a:solidFill>
            <a:srgbClr val="71B4C8"/>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p:txBody>
      </p:sp>
      <p:pic>
        <p:nvPicPr>
          <p:cNvPr id="129" name="Google Shape;129;p19"/>
          <p:cNvPicPr preferRelativeResize="0"/>
          <p:nvPr/>
        </p:nvPicPr>
        <p:blipFill rotWithShape="1">
          <a:blip r:embed="rId3">
            <a:alphaModFix/>
          </a:blip>
          <a:srcRect/>
          <a:stretch/>
        </p:blipFill>
        <p:spPr>
          <a:xfrm>
            <a:off x="2127553" y="616935"/>
            <a:ext cx="4498475" cy="1072807"/>
          </a:xfrm>
          <a:prstGeom prst="rect">
            <a:avLst/>
          </a:prstGeom>
          <a:noFill/>
          <a:ln>
            <a:noFill/>
          </a:ln>
        </p:spPr>
      </p:pic>
      <p:sp>
        <p:nvSpPr>
          <p:cNvPr id="130" name="Google Shape;130;p19"/>
          <p:cNvSpPr txBox="1"/>
          <p:nvPr/>
        </p:nvSpPr>
        <p:spPr>
          <a:xfrm>
            <a:off x="1258584" y="2420420"/>
            <a:ext cx="6457200" cy="3100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a:solidFill>
                  <a:schemeClr val="lt1"/>
                </a:solidFill>
                <a:latin typeface="Trebuchet MS"/>
                <a:ea typeface="Trebuchet MS"/>
                <a:cs typeface="Trebuchet MS"/>
                <a:sym typeface="Trebuchet MS"/>
              </a:rPr>
              <a:t>Providing User Feedback</a:t>
            </a:r>
            <a:endParaRPr sz="3600">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lt1"/>
              </a:buClr>
              <a:buSzPts val="3600"/>
              <a:buFont typeface="Arial"/>
              <a:buNone/>
            </a:pPr>
            <a:br>
              <a:rPr lang="en-US" sz="3600" b="0" i="0" u="none" strike="noStrike" cap="none">
                <a:solidFill>
                  <a:schemeClr val="lt1"/>
                </a:solidFill>
                <a:latin typeface="Trebuchet MS"/>
                <a:ea typeface="Trebuchet MS"/>
                <a:cs typeface="Trebuchet MS"/>
                <a:sym typeface="Trebuchet MS"/>
              </a:rPr>
            </a:br>
            <a:r>
              <a:rPr lang="en-US" sz="2800">
                <a:solidFill>
                  <a:schemeClr val="lt1"/>
                </a:solidFill>
                <a:latin typeface="Trebuchet MS"/>
                <a:ea typeface="Trebuchet MS"/>
                <a:cs typeface="Trebuchet MS"/>
                <a:sym typeface="Trebuchet MS"/>
              </a:rPr>
              <a:t>United States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560"/>
              </a:spcBef>
              <a:spcAft>
                <a:spcPts val="0"/>
              </a:spcAft>
              <a:buClr>
                <a:schemeClr val="dk1"/>
              </a:buClr>
              <a:buSzPts val="2800"/>
              <a:buFont typeface="Arial"/>
              <a:buNone/>
            </a:pPr>
            <a:endParaRPr sz="28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720"/>
              </a:spcBef>
              <a:spcAft>
                <a:spcPts val="0"/>
              </a:spcAft>
              <a:buClr>
                <a:schemeClr val="lt1"/>
              </a:buClr>
              <a:buSzPts val="3600"/>
              <a:buFont typeface="Arial"/>
              <a:buNone/>
            </a:pPr>
            <a:endParaRPr sz="3600" b="0"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457200" y="1999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a:t>Summary</a:t>
            </a:r>
            <a:endParaRPr sz="4800" b="1"/>
          </a:p>
        </p:txBody>
      </p:sp>
      <p:sp>
        <p:nvSpPr>
          <p:cNvPr id="252" name="Google Shape;252;p37"/>
          <p:cNvSpPr txBox="1">
            <a:spLocks noGrp="1"/>
          </p:cNvSpPr>
          <p:nvPr>
            <p:ph type="body" idx="1"/>
          </p:nvPr>
        </p:nvSpPr>
        <p:spPr>
          <a:xfrm>
            <a:off x="147450" y="1191175"/>
            <a:ext cx="8849100" cy="53955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a:t>Feedback:</a:t>
            </a:r>
            <a:endParaRPr sz="2800"/>
          </a:p>
          <a:p>
            <a:pPr marL="914400" lvl="1" indent="-406400" algn="l" rtl="0">
              <a:spcBef>
                <a:spcPts val="0"/>
              </a:spcBef>
              <a:spcAft>
                <a:spcPts val="0"/>
              </a:spcAft>
              <a:buSzPts val="2800"/>
              <a:buChar char="○"/>
            </a:pPr>
            <a:r>
              <a:rPr lang="en-US" sz="2800"/>
              <a:t>Is the most effective way to flag issues in IATI data</a:t>
            </a:r>
            <a:endParaRPr sz="2800"/>
          </a:p>
          <a:p>
            <a:pPr marL="914400" lvl="1" indent="-406400" algn="l" rtl="0">
              <a:spcBef>
                <a:spcPts val="0"/>
              </a:spcBef>
              <a:spcAft>
                <a:spcPts val="0"/>
              </a:spcAft>
              <a:buSzPts val="2800"/>
              <a:buChar char="○"/>
            </a:pPr>
            <a:r>
              <a:rPr lang="en-US" sz="2800"/>
              <a:t>Is most useful when centered on actual use rather than binary assessments</a:t>
            </a:r>
            <a:endParaRPr sz="2800"/>
          </a:p>
          <a:p>
            <a:pPr marL="914400" lvl="1" indent="-406400" algn="l" rtl="0">
              <a:spcBef>
                <a:spcPts val="0"/>
              </a:spcBef>
              <a:spcAft>
                <a:spcPts val="0"/>
              </a:spcAft>
              <a:buSzPts val="2800"/>
              <a:buChar char="○"/>
            </a:pPr>
            <a:r>
              <a:rPr lang="en-US" sz="2800"/>
              <a:t>Can be difficult to address</a:t>
            </a:r>
            <a:endParaRPr sz="2800"/>
          </a:p>
          <a:p>
            <a:pPr marL="457200" lvl="0" indent="0" algn="l" rtl="0">
              <a:spcBef>
                <a:spcPts val="1600"/>
              </a:spcBef>
              <a:spcAft>
                <a:spcPts val="0"/>
              </a:spcAft>
              <a:buNone/>
            </a:pPr>
            <a:endParaRPr sz="600"/>
          </a:p>
          <a:p>
            <a:pPr marL="457200" lvl="0" indent="-406400" algn="l" rtl="0">
              <a:spcBef>
                <a:spcPts val="1600"/>
              </a:spcBef>
              <a:spcAft>
                <a:spcPts val="0"/>
              </a:spcAft>
              <a:buSzPts val="2800"/>
              <a:buChar char="●"/>
            </a:pPr>
            <a:r>
              <a:rPr lang="en-US" sz="2800"/>
              <a:t>IATI is complex and fixing issues can create new issues</a:t>
            </a:r>
            <a:endParaRPr sz="2800"/>
          </a:p>
          <a:p>
            <a:pPr marL="457200" lvl="0" indent="-406400" algn="l" rtl="0">
              <a:spcBef>
                <a:spcPts val="0"/>
              </a:spcBef>
              <a:spcAft>
                <a:spcPts val="0"/>
              </a:spcAft>
              <a:buSzPts val="2800"/>
              <a:buChar char="●"/>
            </a:pPr>
            <a:r>
              <a:rPr lang="en-US" sz="2800"/>
              <a:t>IATI guidance and support could help address some of these issues</a:t>
            </a:r>
            <a:endParaRPr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8" descr="Data4development.png"/>
          <p:cNvPicPr preferRelativeResize="0"/>
          <p:nvPr/>
        </p:nvPicPr>
        <p:blipFill rotWithShape="1">
          <a:blip r:embed="rId3">
            <a:alphaModFix/>
          </a:blip>
          <a:srcRect/>
          <a:stretch/>
        </p:blipFill>
        <p:spPr>
          <a:xfrm>
            <a:off x="88275" y="167996"/>
            <a:ext cx="1904400" cy="933600"/>
          </a:xfrm>
          <a:prstGeom prst="rect">
            <a:avLst/>
          </a:prstGeom>
          <a:noFill/>
          <a:ln>
            <a:noFill/>
          </a:ln>
        </p:spPr>
      </p:pic>
      <p:sp>
        <p:nvSpPr>
          <p:cNvPr id="258" name="Google Shape;258;p38"/>
          <p:cNvSpPr/>
          <p:nvPr/>
        </p:nvSpPr>
        <p:spPr>
          <a:xfrm>
            <a:off x="0" y="6511433"/>
            <a:ext cx="9144000" cy="346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59" name="Google Shape;259;p38"/>
          <p:cNvPicPr preferRelativeResize="0"/>
          <p:nvPr/>
        </p:nvPicPr>
        <p:blipFill>
          <a:blip r:embed="rId4">
            <a:alphaModFix/>
          </a:blip>
          <a:stretch>
            <a:fillRect/>
          </a:stretch>
        </p:blipFill>
        <p:spPr>
          <a:xfrm>
            <a:off x="505400" y="2077868"/>
            <a:ext cx="8133200" cy="2863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0" descr="Data4development.png"/>
          <p:cNvPicPr preferRelativeResize="0"/>
          <p:nvPr/>
        </p:nvPicPr>
        <p:blipFill rotWithShape="1">
          <a:blip r:embed="rId3">
            <a:alphaModFix/>
          </a:blip>
          <a:srcRect/>
          <a:stretch/>
        </p:blipFill>
        <p:spPr>
          <a:xfrm>
            <a:off x="88275" y="167996"/>
            <a:ext cx="1904400" cy="933600"/>
          </a:xfrm>
          <a:prstGeom prst="rect">
            <a:avLst/>
          </a:prstGeom>
          <a:noFill/>
          <a:ln>
            <a:noFill/>
          </a:ln>
        </p:spPr>
      </p:pic>
      <p:sp>
        <p:nvSpPr>
          <p:cNvPr id="270" name="Google Shape;270;p40"/>
          <p:cNvSpPr/>
          <p:nvPr/>
        </p:nvSpPr>
        <p:spPr>
          <a:xfrm>
            <a:off x="0" y="6511433"/>
            <a:ext cx="9144000" cy="346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71" name="Google Shape;271;p40"/>
          <p:cNvPicPr preferRelativeResize="0"/>
          <p:nvPr/>
        </p:nvPicPr>
        <p:blipFill>
          <a:blip r:embed="rId4">
            <a:alphaModFix/>
          </a:blip>
          <a:stretch>
            <a:fillRect/>
          </a:stretch>
        </p:blipFill>
        <p:spPr>
          <a:xfrm>
            <a:off x="138175" y="1971900"/>
            <a:ext cx="4707549" cy="3404649"/>
          </a:xfrm>
          <a:prstGeom prst="rect">
            <a:avLst/>
          </a:prstGeom>
          <a:noFill/>
          <a:ln>
            <a:noFill/>
          </a:ln>
        </p:spPr>
      </p:pic>
      <p:pic>
        <p:nvPicPr>
          <p:cNvPr id="272" name="Google Shape;272;p40"/>
          <p:cNvPicPr preferRelativeResize="0"/>
          <p:nvPr/>
        </p:nvPicPr>
        <p:blipFill>
          <a:blip r:embed="rId5">
            <a:alphaModFix/>
          </a:blip>
          <a:stretch>
            <a:fillRect/>
          </a:stretch>
        </p:blipFill>
        <p:spPr>
          <a:xfrm>
            <a:off x="4503225" y="168000"/>
            <a:ext cx="4402973" cy="2548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41" descr="Data4development.png"/>
          <p:cNvPicPr preferRelativeResize="0"/>
          <p:nvPr/>
        </p:nvPicPr>
        <p:blipFill rotWithShape="1">
          <a:blip r:embed="rId3">
            <a:alphaModFix/>
          </a:blip>
          <a:srcRect/>
          <a:stretch/>
        </p:blipFill>
        <p:spPr>
          <a:xfrm>
            <a:off x="88275" y="167996"/>
            <a:ext cx="1904400" cy="933600"/>
          </a:xfrm>
          <a:prstGeom prst="rect">
            <a:avLst/>
          </a:prstGeom>
          <a:noFill/>
          <a:ln>
            <a:noFill/>
          </a:ln>
        </p:spPr>
      </p:pic>
      <p:sp>
        <p:nvSpPr>
          <p:cNvPr id="278" name="Google Shape;278;p41"/>
          <p:cNvSpPr/>
          <p:nvPr/>
        </p:nvSpPr>
        <p:spPr>
          <a:xfrm>
            <a:off x="0" y="6511433"/>
            <a:ext cx="9144000" cy="346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79" name="Google Shape;279;p41"/>
          <p:cNvPicPr preferRelativeResize="0"/>
          <p:nvPr/>
        </p:nvPicPr>
        <p:blipFill>
          <a:blip r:embed="rId4">
            <a:alphaModFix/>
          </a:blip>
          <a:stretch>
            <a:fillRect/>
          </a:stretch>
        </p:blipFill>
        <p:spPr>
          <a:xfrm>
            <a:off x="314325" y="1206500"/>
            <a:ext cx="8035775" cy="3978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42" descr="Data4development.png"/>
          <p:cNvPicPr preferRelativeResize="0"/>
          <p:nvPr/>
        </p:nvPicPr>
        <p:blipFill rotWithShape="1">
          <a:blip r:embed="rId3">
            <a:alphaModFix/>
          </a:blip>
          <a:srcRect/>
          <a:stretch/>
        </p:blipFill>
        <p:spPr>
          <a:xfrm>
            <a:off x="88275" y="167996"/>
            <a:ext cx="1904400" cy="933600"/>
          </a:xfrm>
          <a:prstGeom prst="rect">
            <a:avLst/>
          </a:prstGeom>
          <a:noFill/>
          <a:ln>
            <a:noFill/>
          </a:ln>
        </p:spPr>
      </p:pic>
      <p:sp>
        <p:nvSpPr>
          <p:cNvPr id="285" name="Google Shape;285;p42"/>
          <p:cNvSpPr/>
          <p:nvPr/>
        </p:nvSpPr>
        <p:spPr>
          <a:xfrm>
            <a:off x="0" y="6511433"/>
            <a:ext cx="9144000" cy="346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2"/>
          <p:cNvSpPr txBox="1">
            <a:spLocks noGrp="1"/>
          </p:cNvSpPr>
          <p:nvPr>
            <p:ph type="body" idx="1"/>
          </p:nvPr>
        </p:nvSpPr>
        <p:spPr>
          <a:xfrm>
            <a:off x="628650" y="1825624"/>
            <a:ext cx="3886200" cy="43512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r>
              <a:rPr lang="en-US" b="1"/>
              <a:t>Who wants the feedback?</a:t>
            </a:r>
            <a:endParaRPr b="1"/>
          </a:p>
          <a:p>
            <a:pPr marL="0" lvl="0" indent="0" algn="l" rtl="0">
              <a:spcBef>
                <a:spcPts val="800"/>
              </a:spcBef>
              <a:spcAft>
                <a:spcPts val="0"/>
              </a:spcAft>
              <a:buNone/>
            </a:pPr>
            <a:endParaRPr/>
          </a:p>
          <a:p>
            <a:pPr marL="0" lvl="0" indent="0" algn="l" rtl="0">
              <a:spcBef>
                <a:spcPts val="800"/>
              </a:spcBef>
              <a:spcAft>
                <a:spcPts val="0"/>
              </a:spcAft>
              <a:buNone/>
            </a:pPr>
            <a:r>
              <a:rPr lang="en-US"/>
              <a:t>Programme staff</a:t>
            </a:r>
            <a:endParaRPr/>
          </a:p>
          <a:p>
            <a:pPr marL="0" lvl="0" indent="0" algn="l" rtl="0">
              <a:spcBef>
                <a:spcPts val="800"/>
              </a:spcBef>
              <a:spcAft>
                <a:spcPts val="0"/>
              </a:spcAft>
              <a:buNone/>
            </a:pPr>
            <a:r>
              <a:rPr lang="en-US"/>
              <a:t>Programme managers</a:t>
            </a:r>
            <a:endParaRPr/>
          </a:p>
          <a:p>
            <a:pPr marL="0" lvl="0" indent="0" algn="l" rtl="0">
              <a:spcBef>
                <a:spcPts val="800"/>
              </a:spcBef>
              <a:spcAft>
                <a:spcPts val="0"/>
              </a:spcAft>
              <a:buNone/>
            </a:pPr>
            <a:r>
              <a:rPr lang="en-US"/>
              <a:t>Application managers</a:t>
            </a:r>
            <a:endParaRPr/>
          </a:p>
        </p:txBody>
      </p:sp>
      <p:sp>
        <p:nvSpPr>
          <p:cNvPr id="287" name="Google Shape;287;p42"/>
          <p:cNvSpPr txBox="1">
            <a:spLocks noGrp="1"/>
          </p:cNvSpPr>
          <p:nvPr>
            <p:ph type="body" idx="2"/>
          </p:nvPr>
        </p:nvSpPr>
        <p:spPr>
          <a:xfrm>
            <a:off x="4629150" y="1825624"/>
            <a:ext cx="3886200" cy="43512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r>
              <a:rPr lang="en-US" b="1"/>
              <a:t>What do they want to know?</a:t>
            </a:r>
            <a:endParaRPr b="1"/>
          </a:p>
          <a:p>
            <a:pPr marL="0" lvl="0" indent="0" algn="l" rtl="0">
              <a:spcBef>
                <a:spcPts val="800"/>
              </a:spcBef>
              <a:spcAft>
                <a:spcPts val="0"/>
              </a:spcAft>
              <a:buNone/>
            </a:pPr>
            <a:endParaRPr/>
          </a:p>
          <a:p>
            <a:pPr marL="0" lvl="0" indent="0" algn="l" rtl="0">
              <a:spcBef>
                <a:spcPts val="800"/>
              </a:spcBef>
              <a:spcAft>
                <a:spcPts val="0"/>
              </a:spcAft>
              <a:buNone/>
            </a:pPr>
            <a:r>
              <a:rPr lang="en-US"/>
              <a:t>Is my data ok?</a:t>
            </a:r>
            <a:endParaRPr/>
          </a:p>
          <a:p>
            <a:pPr marL="0" lvl="0" indent="0" algn="l" rtl="0">
              <a:spcBef>
                <a:spcPts val="800"/>
              </a:spcBef>
              <a:spcAft>
                <a:spcPts val="0"/>
              </a:spcAft>
              <a:buNone/>
            </a:pPr>
            <a:r>
              <a:rPr lang="en-US"/>
              <a:t>Does the data meet the donor’s requirements?</a:t>
            </a:r>
            <a:endParaRPr/>
          </a:p>
          <a:p>
            <a:pPr marL="0" lvl="0" indent="0" algn="l" rtl="0">
              <a:spcBef>
                <a:spcPts val="800"/>
              </a:spcBef>
              <a:spcAft>
                <a:spcPts val="0"/>
              </a:spcAft>
              <a:buNone/>
            </a:pPr>
            <a:r>
              <a:rPr lang="en-US"/>
              <a:t>Is everyone publishing the right information?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43" descr="Data4development.png"/>
          <p:cNvPicPr preferRelativeResize="0"/>
          <p:nvPr/>
        </p:nvPicPr>
        <p:blipFill rotWithShape="1">
          <a:blip r:embed="rId3">
            <a:alphaModFix/>
          </a:blip>
          <a:srcRect/>
          <a:stretch/>
        </p:blipFill>
        <p:spPr>
          <a:xfrm>
            <a:off x="88275" y="167996"/>
            <a:ext cx="1904400" cy="933600"/>
          </a:xfrm>
          <a:prstGeom prst="rect">
            <a:avLst/>
          </a:prstGeom>
          <a:noFill/>
          <a:ln>
            <a:noFill/>
          </a:ln>
        </p:spPr>
      </p:pic>
      <p:sp>
        <p:nvSpPr>
          <p:cNvPr id="293" name="Google Shape;293;p43"/>
          <p:cNvSpPr/>
          <p:nvPr/>
        </p:nvSpPr>
        <p:spPr>
          <a:xfrm>
            <a:off x="0" y="6511433"/>
            <a:ext cx="9144000" cy="346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94" name="Google Shape;294;p43"/>
          <p:cNvPicPr preferRelativeResize="0"/>
          <p:nvPr/>
        </p:nvPicPr>
        <p:blipFill>
          <a:blip r:embed="rId4">
            <a:alphaModFix/>
          </a:blip>
          <a:stretch>
            <a:fillRect/>
          </a:stretch>
        </p:blipFill>
        <p:spPr>
          <a:xfrm>
            <a:off x="2607475" y="168000"/>
            <a:ext cx="5956131" cy="45787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44" descr="Data4development.png"/>
          <p:cNvPicPr preferRelativeResize="0"/>
          <p:nvPr/>
        </p:nvPicPr>
        <p:blipFill rotWithShape="1">
          <a:blip r:embed="rId3">
            <a:alphaModFix/>
          </a:blip>
          <a:srcRect/>
          <a:stretch/>
        </p:blipFill>
        <p:spPr>
          <a:xfrm>
            <a:off x="88275" y="167996"/>
            <a:ext cx="1904400" cy="933600"/>
          </a:xfrm>
          <a:prstGeom prst="rect">
            <a:avLst/>
          </a:prstGeom>
          <a:noFill/>
          <a:ln>
            <a:noFill/>
          </a:ln>
        </p:spPr>
      </p:pic>
      <p:sp>
        <p:nvSpPr>
          <p:cNvPr id="300" name="Google Shape;300;p44"/>
          <p:cNvSpPr/>
          <p:nvPr/>
        </p:nvSpPr>
        <p:spPr>
          <a:xfrm>
            <a:off x="0" y="6511433"/>
            <a:ext cx="9144000" cy="346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01" name="Google Shape;301;p44"/>
          <p:cNvPicPr preferRelativeResize="0"/>
          <p:nvPr/>
        </p:nvPicPr>
        <p:blipFill>
          <a:blip r:embed="rId4">
            <a:alphaModFix/>
          </a:blip>
          <a:stretch>
            <a:fillRect/>
          </a:stretch>
        </p:blipFill>
        <p:spPr>
          <a:xfrm>
            <a:off x="2607475" y="168000"/>
            <a:ext cx="5956131" cy="4578776"/>
          </a:xfrm>
          <a:prstGeom prst="rect">
            <a:avLst/>
          </a:prstGeom>
          <a:noFill/>
          <a:ln>
            <a:noFill/>
          </a:ln>
        </p:spPr>
      </p:pic>
      <p:pic>
        <p:nvPicPr>
          <p:cNvPr id="302" name="Google Shape;302;p44"/>
          <p:cNvPicPr preferRelativeResize="0"/>
          <p:nvPr/>
        </p:nvPicPr>
        <p:blipFill>
          <a:blip r:embed="rId5">
            <a:alphaModFix/>
          </a:blip>
          <a:stretch>
            <a:fillRect/>
          </a:stretch>
        </p:blipFill>
        <p:spPr>
          <a:xfrm>
            <a:off x="362825" y="2315733"/>
            <a:ext cx="6466724" cy="30129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p:nvPr/>
        </p:nvSpPr>
        <p:spPr>
          <a:xfrm>
            <a:off x="0" y="6511433"/>
            <a:ext cx="9144000" cy="346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08" name="Google Shape;308;p45"/>
          <p:cNvPicPr preferRelativeResize="0"/>
          <p:nvPr/>
        </p:nvPicPr>
        <p:blipFill>
          <a:blip r:embed="rId3">
            <a:alphaModFix/>
          </a:blip>
          <a:stretch>
            <a:fillRect/>
          </a:stretch>
        </p:blipFill>
        <p:spPr>
          <a:xfrm>
            <a:off x="0" y="298600"/>
            <a:ext cx="9144001" cy="465963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46" descr="Data4development.png"/>
          <p:cNvPicPr preferRelativeResize="0"/>
          <p:nvPr/>
        </p:nvPicPr>
        <p:blipFill rotWithShape="1">
          <a:blip r:embed="rId3">
            <a:alphaModFix/>
          </a:blip>
          <a:srcRect/>
          <a:stretch/>
        </p:blipFill>
        <p:spPr>
          <a:xfrm>
            <a:off x="88275" y="167996"/>
            <a:ext cx="1904400" cy="933600"/>
          </a:xfrm>
          <a:prstGeom prst="rect">
            <a:avLst/>
          </a:prstGeom>
          <a:noFill/>
          <a:ln>
            <a:noFill/>
          </a:ln>
        </p:spPr>
      </p:pic>
      <p:sp>
        <p:nvSpPr>
          <p:cNvPr id="314" name="Google Shape;314;p46"/>
          <p:cNvSpPr/>
          <p:nvPr/>
        </p:nvSpPr>
        <p:spPr>
          <a:xfrm>
            <a:off x="0" y="6511433"/>
            <a:ext cx="9144000" cy="346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5" name="Google Shape;315;p46"/>
          <p:cNvSpPr txBox="1">
            <a:spLocks noGrp="1"/>
          </p:cNvSpPr>
          <p:nvPr>
            <p:ph type="body" idx="1"/>
          </p:nvPr>
        </p:nvSpPr>
        <p:spPr>
          <a:xfrm>
            <a:off x="628650" y="1825633"/>
            <a:ext cx="8354700" cy="4351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a:t>www.dataworkbench.io/iati-feedback</a:t>
            </a:r>
            <a:endParaRPr sz="2400"/>
          </a:p>
          <a:p>
            <a:pPr marL="0" lvl="0" indent="0" algn="l" rtl="0">
              <a:spcBef>
                <a:spcPts val="1600"/>
              </a:spcBef>
              <a:spcAft>
                <a:spcPts val="0"/>
              </a:spcAft>
              <a:buNone/>
            </a:pPr>
            <a:endParaRPr sz="2400"/>
          </a:p>
          <a:p>
            <a:pPr marL="0" lvl="0" indent="0" algn="l" rtl="0">
              <a:spcBef>
                <a:spcPts val="1600"/>
              </a:spcBef>
              <a:spcAft>
                <a:spcPts val="0"/>
              </a:spcAft>
              <a:buNone/>
            </a:pPr>
            <a:r>
              <a:rPr lang="en-US" sz="2400"/>
              <a:t>www.dataworkbench.io/process/get-feedback?url=&lt;your data&gt;</a:t>
            </a:r>
            <a:endParaRPr sz="2400"/>
          </a:p>
          <a:p>
            <a:pPr marL="0" lvl="0" indent="0" algn="l" rtl="0">
              <a:spcBef>
                <a:spcPts val="1600"/>
              </a:spcBef>
              <a:spcAft>
                <a:spcPts val="0"/>
              </a:spcAft>
              <a:buNone/>
            </a:pPr>
            <a:endParaRPr sz="2400"/>
          </a:p>
          <a:p>
            <a:pPr marL="0" lvl="0" indent="0" algn="l" rtl="0">
              <a:spcBef>
                <a:spcPts val="1600"/>
              </a:spcBef>
              <a:spcAft>
                <a:spcPts val="1600"/>
              </a:spcAft>
              <a:buNone/>
            </a:pPr>
            <a:r>
              <a:rPr lang="en-US" sz="2400"/>
              <a:t>https://hub.docker.com/r/data4development/iati-data-validator/</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457200" y="274639"/>
            <a:ext cx="8229600" cy="114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300"/>
              <a:buFont typeface="Trebuchet MS"/>
              <a:buNone/>
            </a:pPr>
            <a:r>
              <a:rPr lang="en-US"/>
              <a:t>Overview</a:t>
            </a:r>
            <a:endParaRPr/>
          </a:p>
        </p:txBody>
      </p:sp>
      <p:sp>
        <p:nvSpPr>
          <p:cNvPr id="136" name="Google Shape;136;p20"/>
          <p:cNvSpPr txBox="1"/>
          <p:nvPr/>
        </p:nvSpPr>
        <p:spPr>
          <a:xfrm>
            <a:off x="811658" y="1417639"/>
            <a:ext cx="7875000" cy="270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Objectives: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Trebuchet MS"/>
              <a:buAutoNum type="arabicPeriod"/>
            </a:pPr>
            <a:r>
              <a:rPr lang="en-US" sz="1800" b="0" i="0" u="none" strike="noStrike" cap="none">
                <a:solidFill>
                  <a:srgbClr val="000000"/>
                </a:solidFill>
                <a:latin typeface="Arial"/>
                <a:ea typeface="Arial"/>
                <a:cs typeface="Arial"/>
                <a:sym typeface="Arial"/>
              </a:rPr>
              <a:t>To use available aid data, alongside in-country research, to assess the potential impact of the FY 2019 budget request on US foreign aid. </a:t>
            </a:r>
            <a:br>
              <a:rPr lang="en-US" sz="1800" b="0" i="0" u="none" strike="noStrike" cap="none">
                <a:solidFill>
                  <a:srgbClr val="000000"/>
                </a:solidFill>
                <a:latin typeface="Arial"/>
                <a:ea typeface="Arial"/>
                <a:cs typeface="Arial"/>
                <a:sym typeface="Arial"/>
              </a:rPr>
            </a:b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Trebuchet MS"/>
              <a:buAutoNum type="arabicPeriod"/>
            </a:pPr>
            <a:r>
              <a:rPr lang="en-US" sz="1800" b="0" i="0" u="none" strike="noStrike" cap="none">
                <a:solidFill>
                  <a:srgbClr val="000000"/>
                </a:solidFill>
                <a:latin typeface="Arial"/>
                <a:ea typeface="Arial"/>
                <a:cs typeface="Arial"/>
                <a:sym typeface="Arial"/>
              </a:rPr>
              <a:t>To develop insights and recommendations on how to improve aid data based </a:t>
            </a:r>
            <a:r>
              <a:rPr lang="en-US" sz="1800"/>
              <a:t>on our user experience</a:t>
            </a:r>
            <a:r>
              <a:rPr lang="en-US" sz="1800" b="0"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sp>
        <p:nvSpPr>
          <p:cNvPr id="137" name="Google Shape;137;p20" descr="Image result for starting blocks silhouette"/>
          <p:cNvSpPr/>
          <p:nvPr/>
        </p:nvSpPr>
        <p:spPr>
          <a:xfrm>
            <a:off x="155575" y="-192617"/>
            <a:ext cx="304800" cy="40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7" descr="Data4development.png"/>
          <p:cNvPicPr preferRelativeResize="0"/>
          <p:nvPr/>
        </p:nvPicPr>
        <p:blipFill rotWithShape="1">
          <a:blip r:embed="rId3">
            <a:alphaModFix/>
          </a:blip>
          <a:srcRect/>
          <a:stretch/>
        </p:blipFill>
        <p:spPr>
          <a:xfrm>
            <a:off x="88275" y="167996"/>
            <a:ext cx="1904400" cy="933600"/>
          </a:xfrm>
          <a:prstGeom prst="rect">
            <a:avLst/>
          </a:prstGeom>
          <a:noFill/>
          <a:ln>
            <a:noFill/>
          </a:ln>
        </p:spPr>
      </p:pic>
      <p:sp>
        <p:nvSpPr>
          <p:cNvPr id="321" name="Google Shape;321;p47"/>
          <p:cNvSpPr/>
          <p:nvPr/>
        </p:nvSpPr>
        <p:spPr>
          <a:xfrm>
            <a:off x="0" y="6511433"/>
            <a:ext cx="9144000" cy="3465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2" name="Google Shape;322;p47"/>
          <p:cNvSpPr txBox="1">
            <a:spLocks noGrp="1"/>
          </p:cNvSpPr>
          <p:nvPr>
            <p:ph type="title"/>
          </p:nvPr>
        </p:nvSpPr>
        <p:spPr>
          <a:xfrm>
            <a:off x="2518400" y="365133"/>
            <a:ext cx="59970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Feedback for who?</a:t>
            </a:r>
            <a:endParaRPr/>
          </a:p>
        </p:txBody>
      </p:sp>
      <p:sp>
        <p:nvSpPr>
          <p:cNvPr id="323" name="Google Shape;323;p47"/>
          <p:cNvSpPr txBox="1">
            <a:spLocks noGrp="1"/>
          </p:cNvSpPr>
          <p:nvPr>
            <p:ph type="body" idx="1"/>
          </p:nvPr>
        </p:nvSpPr>
        <p:spPr>
          <a:xfrm>
            <a:off x="488925" y="1825617"/>
            <a:ext cx="2682600" cy="43512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r>
              <a:rPr lang="en-US" b="1"/>
              <a:t>Technical staff</a:t>
            </a:r>
            <a:endParaRPr b="1"/>
          </a:p>
          <a:p>
            <a:pPr marL="0" lvl="0" indent="0" algn="l" rtl="0">
              <a:spcBef>
                <a:spcPts val="800"/>
              </a:spcBef>
              <a:spcAft>
                <a:spcPts val="0"/>
              </a:spcAft>
              <a:buNone/>
            </a:pPr>
            <a:r>
              <a:rPr lang="en-US"/>
              <a:t>Dates off-by-one</a:t>
            </a:r>
            <a:endParaRPr/>
          </a:p>
          <a:p>
            <a:pPr marL="0" lvl="0" indent="0" algn="l" rtl="0">
              <a:spcBef>
                <a:spcPts val="800"/>
              </a:spcBef>
              <a:spcAft>
                <a:spcPts val="0"/>
              </a:spcAft>
              <a:buNone/>
            </a:pPr>
            <a:r>
              <a:rPr lang="en-US"/>
              <a:t>Codelists</a:t>
            </a:r>
            <a:endParaRPr/>
          </a:p>
          <a:p>
            <a:pPr marL="0" lvl="0" indent="0" algn="l" rtl="0">
              <a:spcBef>
                <a:spcPts val="800"/>
              </a:spcBef>
              <a:spcAft>
                <a:spcPts val="0"/>
              </a:spcAft>
              <a:buNone/>
            </a:pPr>
            <a:r>
              <a:rPr lang="en-US"/>
              <a:t>Identifiers</a:t>
            </a:r>
            <a:endParaRPr/>
          </a:p>
        </p:txBody>
      </p:sp>
      <p:sp>
        <p:nvSpPr>
          <p:cNvPr id="324" name="Google Shape;324;p47"/>
          <p:cNvSpPr txBox="1">
            <a:spLocks noGrp="1"/>
          </p:cNvSpPr>
          <p:nvPr>
            <p:ph type="body" idx="1"/>
          </p:nvPr>
        </p:nvSpPr>
        <p:spPr>
          <a:xfrm>
            <a:off x="3302800" y="1825617"/>
            <a:ext cx="2682600" cy="43512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r>
              <a:rPr lang="en-US" b="1"/>
              <a:t>Programme staff</a:t>
            </a:r>
            <a:endParaRPr b="1"/>
          </a:p>
          <a:p>
            <a:pPr marL="0" lvl="0" indent="0" algn="l" rtl="0">
              <a:spcBef>
                <a:spcPts val="800"/>
              </a:spcBef>
              <a:spcAft>
                <a:spcPts val="0"/>
              </a:spcAft>
              <a:buNone/>
            </a:pPr>
            <a:r>
              <a:rPr lang="en-US"/>
              <a:t>Dates are wrong</a:t>
            </a:r>
            <a:endParaRPr/>
          </a:p>
          <a:p>
            <a:pPr marL="0" lvl="0" indent="0" algn="l" rtl="0">
              <a:spcBef>
                <a:spcPts val="800"/>
              </a:spcBef>
              <a:spcAft>
                <a:spcPts val="0"/>
              </a:spcAft>
              <a:buNone/>
            </a:pPr>
            <a:r>
              <a:rPr lang="en-US"/>
              <a:t>Mistyped numbers</a:t>
            </a:r>
            <a:endParaRPr/>
          </a:p>
          <a:p>
            <a:pPr marL="0" lvl="0" indent="0" algn="l" rtl="0">
              <a:spcBef>
                <a:spcPts val="800"/>
              </a:spcBef>
              <a:spcAft>
                <a:spcPts val="0"/>
              </a:spcAft>
              <a:buNone/>
            </a:pPr>
            <a:r>
              <a:rPr lang="en-US"/>
              <a:t>Missing countries, indicators, etc</a:t>
            </a:r>
            <a:endParaRPr/>
          </a:p>
        </p:txBody>
      </p:sp>
      <p:sp>
        <p:nvSpPr>
          <p:cNvPr id="325" name="Google Shape;325;p47"/>
          <p:cNvSpPr txBox="1">
            <a:spLocks noGrp="1"/>
          </p:cNvSpPr>
          <p:nvPr>
            <p:ph type="body" idx="1"/>
          </p:nvPr>
        </p:nvSpPr>
        <p:spPr>
          <a:xfrm>
            <a:off x="6116675" y="1825617"/>
            <a:ext cx="2682600" cy="43512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r>
              <a:rPr lang="en-US" b="1"/>
              <a:t>Programme managers</a:t>
            </a:r>
            <a:endParaRPr b="1"/>
          </a:p>
          <a:p>
            <a:pPr marL="0" lvl="0" indent="0" algn="l" rtl="0">
              <a:spcBef>
                <a:spcPts val="800"/>
              </a:spcBef>
              <a:spcAft>
                <a:spcPts val="0"/>
              </a:spcAft>
              <a:buNone/>
            </a:pPr>
            <a:r>
              <a:rPr lang="en-US"/>
              <a:t>Activities are missing</a:t>
            </a:r>
            <a:endParaRPr/>
          </a:p>
          <a:p>
            <a:pPr marL="0" lvl="0" indent="0" algn="l" rtl="0">
              <a:spcBef>
                <a:spcPts val="800"/>
              </a:spcBef>
              <a:spcAft>
                <a:spcPts val="0"/>
              </a:spcAft>
              <a:buNone/>
            </a:pPr>
            <a:r>
              <a:rPr lang="en-US"/>
              <a:t>Results are not up-to-date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8"/>
          <p:cNvSpPr txBox="1">
            <a:spLocks noGrp="1"/>
          </p:cNvSpPr>
          <p:nvPr>
            <p:ph type="ctrTitle"/>
          </p:nvPr>
        </p:nvSpPr>
        <p:spPr>
          <a:xfrm>
            <a:off x="598100" y="2366963"/>
            <a:ext cx="8222100" cy="111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Group Break-Out</a:t>
            </a:r>
            <a:endParaRPr sz="4800"/>
          </a:p>
        </p:txBody>
      </p:sp>
      <p:sp>
        <p:nvSpPr>
          <p:cNvPr id="332" name="Google Shape;332;p48"/>
          <p:cNvSpPr txBox="1">
            <a:spLocks noGrp="1"/>
          </p:cNvSpPr>
          <p:nvPr>
            <p:ph type="subTitle" idx="1"/>
          </p:nvPr>
        </p:nvSpPr>
        <p:spPr>
          <a:xfrm>
            <a:off x="598088" y="3621217"/>
            <a:ext cx="8222100" cy="57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t>Questions - Feedback</a:t>
            </a:r>
            <a:endParaRPr sz="3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9"/>
          <p:cNvSpPr txBox="1">
            <a:spLocks noGrp="1"/>
          </p:cNvSpPr>
          <p:nvPr>
            <p:ph type="ctrTitle"/>
          </p:nvPr>
        </p:nvSpPr>
        <p:spPr>
          <a:xfrm>
            <a:off x="598100" y="995363"/>
            <a:ext cx="8222100" cy="111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Group Break-Out</a:t>
            </a:r>
            <a:endParaRPr sz="4800"/>
          </a:p>
        </p:txBody>
      </p:sp>
      <p:sp>
        <p:nvSpPr>
          <p:cNvPr id="339" name="Google Shape;339;p49"/>
          <p:cNvSpPr txBox="1">
            <a:spLocks noGrp="1"/>
          </p:cNvSpPr>
          <p:nvPr>
            <p:ph type="subTitle" idx="1"/>
          </p:nvPr>
        </p:nvSpPr>
        <p:spPr>
          <a:xfrm>
            <a:off x="598100" y="2213423"/>
            <a:ext cx="8222100" cy="423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t>What feedback is most valuable for publishers?</a:t>
            </a:r>
            <a:endParaRPr sz="3000"/>
          </a:p>
          <a:p>
            <a:pPr marL="0" lvl="0" indent="0" algn="ctr" rtl="0">
              <a:spcBef>
                <a:spcPts val="0"/>
              </a:spcBef>
              <a:spcAft>
                <a:spcPts val="0"/>
              </a:spcAft>
              <a:buNone/>
            </a:pPr>
            <a:br>
              <a:rPr lang="en-US" sz="1800"/>
            </a:br>
            <a:r>
              <a:rPr lang="en-US" sz="3000"/>
              <a:t>What are the most sustainable ways for users to provide feedback?</a:t>
            </a:r>
            <a:endParaRPr sz="3000"/>
          </a:p>
          <a:p>
            <a:pPr marL="0" lvl="0" indent="0" algn="ctr" rtl="0">
              <a:spcBef>
                <a:spcPts val="0"/>
              </a:spcBef>
              <a:spcAft>
                <a:spcPts val="0"/>
              </a:spcAft>
              <a:buNone/>
            </a:pPr>
            <a:br>
              <a:rPr lang="en-US" sz="1800"/>
            </a:br>
            <a:r>
              <a:rPr lang="en-US" sz="3000"/>
              <a:t>How can publishers actually incorporate and prioritise feedback?</a:t>
            </a:r>
            <a:endParaRPr sz="3000"/>
          </a:p>
          <a:p>
            <a:pPr marL="0" lvl="0" indent="0" algn="ctr" rtl="0">
              <a:spcBef>
                <a:spcPts val="0"/>
              </a:spcBef>
              <a:spcAft>
                <a:spcPts val="0"/>
              </a:spcAft>
              <a:buNone/>
            </a:pPr>
            <a:endParaRPr sz="1800"/>
          </a:p>
          <a:p>
            <a:pPr marL="0" lvl="0" indent="0" algn="ctr" rtl="0">
              <a:spcBef>
                <a:spcPts val="0"/>
              </a:spcBef>
              <a:spcAft>
                <a:spcPts val="0"/>
              </a:spcAft>
              <a:buNone/>
            </a:pPr>
            <a:r>
              <a:rPr lang="en-US" sz="3000"/>
              <a:t>How can publishers share what they are working on?</a:t>
            </a:r>
            <a:endParaRPr sz="3000"/>
          </a:p>
          <a:p>
            <a:pPr marL="0" lvl="0" indent="0" algn="ctr" rtl="0">
              <a:spcBef>
                <a:spcPts val="0"/>
              </a:spcBef>
              <a:spcAft>
                <a:spcPts val="0"/>
              </a:spcAft>
              <a:buNone/>
            </a:pPr>
            <a:endParaRPr sz="3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0"/>
          <p:cNvSpPr txBox="1">
            <a:spLocks noGrp="1"/>
          </p:cNvSpPr>
          <p:nvPr>
            <p:ph type="ctrTitle"/>
          </p:nvPr>
        </p:nvSpPr>
        <p:spPr>
          <a:xfrm>
            <a:off x="598100" y="2366963"/>
            <a:ext cx="8222100" cy="111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Bring Back Together	</a:t>
            </a:r>
            <a:endParaRPr sz="4800"/>
          </a:p>
        </p:txBody>
      </p:sp>
      <p:sp>
        <p:nvSpPr>
          <p:cNvPr id="346" name="Google Shape;346;p50"/>
          <p:cNvSpPr txBox="1">
            <a:spLocks noGrp="1"/>
          </p:cNvSpPr>
          <p:nvPr>
            <p:ph type="subTitle" idx="1"/>
          </p:nvPr>
        </p:nvSpPr>
        <p:spPr>
          <a:xfrm>
            <a:off x="598088" y="3621217"/>
            <a:ext cx="8222100" cy="57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t>Discuss findings</a:t>
            </a:r>
            <a:endParaRPr sz="3000"/>
          </a:p>
          <a:p>
            <a:pPr marL="0" lvl="0" indent="0" algn="ctr" rtl="0">
              <a:spcBef>
                <a:spcPts val="0"/>
              </a:spcBef>
              <a:spcAft>
                <a:spcPts val="0"/>
              </a:spcAft>
              <a:buNone/>
            </a:pPr>
            <a:r>
              <a:rPr lang="en-US" sz="3000"/>
              <a:t>Q&amp;A</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457200" y="274639"/>
            <a:ext cx="8229600" cy="114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300"/>
              <a:buFont typeface="Trebuchet MS"/>
              <a:buNone/>
            </a:pPr>
            <a:r>
              <a:rPr lang="en-US"/>
              <a:t>How did we use IATI?</a:t>
            </a:r>
            <a:endParaRPr/>
          </a:p>
        </p:txBody>
      </p:sp>
      <p:sp>
        <p:nvSpPr>
          <p:cNvPr id="143" name="Google Shape;143;p21"/>
          <p:cNvSpPr txBox="1"/>
          <p:nvPr/>
        </p:nvSpPr>
        <p:spPr>
          <a:xfrm>
            <a:off x="811658" y="1478493"/>
            <a:ext cx="7875000" cy="45552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One of many sources. </a:t>
            </a:r>
            <a:r>
              <a:rPr lang="en-US" sz="1600" b="0" i="0" u="none" strike="noStrike" cap="none">
                <a:solidFill>
                  <a:srgbClr val="000000"/>
                </a:solidFill>
                <a:latin typeface="Arial"/>
                <a:ea typeface="Arial"/>
                <a:cs typeface="Arial"/>
                <a:sym typeface="Arial"/>
              </a:rPr>
              <a:t>IATI was one piece of the puzzle, alongside DAC, AIMS, economic data, World Bank development indicators, independent indices </a:t>
            </a:r>
            <a:r>
              <a:rPr lang="en-US" sz="1600"/>
              <a:t>and others</a:t>
            </a:r>
            <a:r>
              <a:rPr lang="en-US" sz="1600" b="0" i="0" u="none" strike="noStrike" cap="none">
                <a:solidFill>
                  <a:srgbClr val="00000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285750" marR="0" lvl="3" indent="-2730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Landscape analysis. </a:t>
            </a:r>
            <a:r>
              <a:rPr lang="en-US" sz="1600" b="0" i="0" u="none" strike="noStrike" cap="none">
                <a:solidFill>
                  <a:srgbClr val="000000"/>
                </a:solidFill>
                <a:latin typeface="Arial"/>
                <a:ea typeface="Arial"/>
                <a:cs typeface="Arial"/>
                <a:sym typeface="Arial"/>
              </a:rPr>
              <a:t>Who is doing what, how does each donor approach differ from the others? </a:t>
            </a:r>
            <a:endParaRPr sz="1600" b="0" i="0" u="none" strike="noStrike" cap="none">
              <a:solidFill>
                <a:srgbClr val="000000"/>
              </a:solidFill>
              <a:latin typeface="Arial"/>
              <a:ea typeface="Arial"/>
              <a:cs typeface="Arial"/>
              <a:sym typeface="Arial"/>
            </a:endParaRPr>
          </a:p>
          <a:p>
            <a:pPr marL="285750" marR="0" lvl="3" indent="-171450" algn="l" rtl="0">
              <a:lnSpc>
                <a:spcPct val="100000"/>
              </a:lnSpc>
              <a:spcBef>
                <a:spcPts val="0"/>
              </a:spcBef>
              <a:spcAft>
                <a:spcPts val="0"/>
              </a:spcAft>
              <a:buClr>
                <a:srgbClr val="000000"/>
              </a:buClr>
              <a:buSzPts val="1800"/>
              <a:buFont typeface="Arial"/>
              <a:buNone/>
            </a:pPr>
            <a:endParaRPr sz="1600" b="1" i="0" u="none" strike="noStrike" cap="none">
              <a:solidFill>
                <a:srgbClr val="000000"/>
              </a:solidFill>
              <a:latin typeface="Arial"/>
              <a:ea typeface="Arial"/>
              <a:cs typeface="Arial"/>
              <a:sym typeface="Arial"/>
            </a:endParaRPr>
          </a:p>
          <a:p>
            <a:pPr marL="285750" marR="0" lvl="3" indent="-2730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Library. </a:t>
            </a:r>
            <a:r>
              <a:rPr lang="en-US" sz="1600" b="0" i="0" u="none" strike="noStrike" cap="none">
                <a:solidFill>
                  <a:srgbClr val="000000"/>
                </a:solidFill>
                <a:latin typeface="Arial"/>
                <a:ea typeface="Arial"/>
                <a:cs typeface="Arial"/>
                <a:sym typeface="Arial"/>
              </a:rPr>
              <a:t>IATI is more than data, it is a central repository of useful </a:t>
            </a:r>
            <a:r>
              <a:rPr lang="en-US" sz="1600" b="0" i="0" u="none" strike="noStrike" cap="none">
                <a:solidFill>
                  <a:schemeClr val="dk1"/>
                </a:solidFill>
                <a:latin typeface="Arial"/>
                <a:ea typeface="Arial"/>
                <a:cs typeface="Arial"/>
                <a:sym typeface="Arial"/>
              </a:rPr>
              <a:t>documentation</a:t>
            </a:r>
            <a:r>
              <a:rPr lang="en-US" sz="1600" b="0" i="0" u="none" strike="noStrike" cap="none">
                <a:solidFill>
                  <a:srgbClr val="00000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73050" algn="l" rtl="0">
              <a:lnSpc>
                <a:spcPct val="100000"/>
              </a:lnSpc>
              <a:spcBef>
                <a:spcPts val="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Budget information and strategic documentation. </a:t>
            </a:r>
            <a:r>
              <a:rPr lang="en-US" sz="1600" b="0" i="0" u="none" strike="noStrike" cap="none">
                <a:solidFill>
                  <a:schemeClr val="dk1"/>
                </a:solidFill>
                <a:latin typeface="Arial"/>
                <a:ea typeface="Arial"/>
                <a:cs typeface="Arial"/>
                <a:sym typeface="Arial"/>
              </a:rPr>
              <a:t>Sometimes available in the organisation file. </a:t>
            </a:r>
            <a:endParaRPr sz="1600" b="0" i="0" u="none" strike="noStrike" cap="none">
              <a:solidFill>
                <a:srgbClr val="000000"/>
              </a:solidFill>
              <a:latin typeface="Arial"/>
              <a:ea typeface="Arial"/>
              <a:cs typeface="Arial"/>
              <a:sym typeface="Arial"/>
            </a:endParaRPr>
          </a:p>
        </p:txBody>
      </p:sp>
      <p:sp>
        <p:nvSpPr>
          <p:cNvPr id="144" name="Google Shape;144;p21" descr="Image result for starting blocks silhouette"/>
          <p:cNvSpPr/>
          <p:nvPr/>
        </p:nvSpPr>
        <p:spPr>
          <a:xfrm>
            <a:off x="155575" y="-192617"/>
            <a:ext cx="304800" cy="40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457200" y="274639"/>
            <a:ext cx="8229600" cy="114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300"/>
              <a:buFont typeface="Trebuchet MS"/>
              <a:buNone/>
            </a:pPr>
            <a:r>
              <a:rPr lang="en-US"/>
              <a:t>Challenge #1: Noise in the data</a:t>
            </a:r>
            <a:endParaRPr/>
          </a:p>
        </p:txBody>
      </p:sp>
      <p:pic>
        <p:nvPicPr>
          <p:cNvPr id="150" name="Google Shape;150;p22"/>
          <p:cNvPicPr preferRelativeResize="0"/>
          <p:nvPr/>
        </p:nvPicPr>
        <p:blipFill>
          <a:blip r:embed="rId3">
            <a:alphaModFix/>
          </a:blip>
          <a:stretch>
            <a:fillRect/>
          </a:stretch>
        </p:blipFill>
        <p:spPr>
          <a:xfrm>
            <a:off x="2432325" y="1219533"/>
            <a:ext cx="3930550" cy="39187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457200" y="274639"/>
            <a:ext cx="8229600" cy="114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300"/>
              <a:buFont typeface="Trebuchet MS"/>
              <a:buNone/>
            </a:pPr>
            <a:r>
              <a:rPr lang="en-US"/>
              <a:t>Challenge #2: Project level data</a:t>
            </a:r>
            <a:endParaRPr/>
          </a:p>
        </p:txBody>
      </p:sp>
      <p:sp>
        <p:nvSpPr>
          <p:cNvPr id="156" name="Google Shape;156;p23"/>
          <p:cNvSpPr txBox="1"/>
          <p:nvPr/>
        </p:nvSpPr>
        <p:spPr>
          <a:xfrm>
            <a:off x="811658" y="1478493"/>
            <a:ext cx="7875000" cy="45552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Activity Dates: </a:t>
            </a:r>
            <a:r>
              <a:rPr lang="en-US" sz="1600"/>
              <a:t>E</a:t>
            </a:r>
            <a:r>
              <a:rPr lang="en-US" sz="1600" b="0" i="0" u="none" strike="noStrike" cap="none">
                <a:solidFill>
                  <a:srgbClr val="000000"/>
                </a:solidFill>
                <a:latin typeface="Arial"/>
                <a:ea typeface="Arial"/>
                <a:cs typeface="Arial"/>
                <a:sym typeface="Arial"/>
              </a:rPr>
              <a:t>rrors with </a:t>
            </a:r>
            <a:r>
              <a:rPr lang="en-US" sz="1600"/>
              <a:t>activity </a:t>
            </a:r>
            <a:r>
              <a:rPr lang="en-US" sz="1600" b="0" i="0" u="none" strike="noStrike" cap="none">
                <a:solidFill>
                  <a:srgbClr val="000000"/>
                </a:solidFill>
                <a:latin typeface="Arial"/>
                <a:ea typeface="Arial"/>
                <a:cs typeface="Arial"/>
                <a:sym typeface="Arial"/>
              </a:rPr>
              <a:t>dates. For example, in Cambodia the HARVEST program – which closed in 2015 – is listed as having closed in 2017. </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730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Sector-Codes: </a:t>
            </a:r>
            <a:r>
              <a:rPr lang="en-US" sz="1600" b="0" i="0" u="none" strike="noStrike" cap="none">
                <a:solidFill>
                  <a:srgbClr val="000000"/>
                </a:solidFill>
                <a:latin typeface="Arial"/>
                <a:ea typeface="Arial"/>
                <a:cs typeface="Arial"/>
                <a:sym typeface="Arial"/>
              </a:rPr>
              <a:t>For many</a:t>
            </a:r>
            <a:r>
              <a:rPr lang="en-US" sz="1600"/>
              <a:t> activities</a:t>
            </a:r>
            <a:r>
              <a:rPr lang="en-US" sz="1600" b="0" i="0" u="none" strike="noStrike" cap="none">
                <a:solidFill>
                  <a:srgbClr val="000000"/>
                </a:solidFill>
                <a:latin typeface="Arial"/>
                <a:ea typeface="Arial"/>
                <a:cs typeface="Arial"/>
                <a:sym typeface="Arial"/>
              </a:rPr>
              <a:t> IATI projects are coded with the most generic OECD-DAC CRS codes. For example, 100% of US agricultural programs in Cambodia were “agricultural development” or “agricultural policy”.</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73050" algn="l" rtl="0">
              <a:lnSpc>
                <a:spcPct val="100000"/>
              </a:lnSpc>
              <a:spcBef>
                <a:spcPts val="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Sub-national locations:</a:t>
            </a:r>
            <a:endParaRPr sz="18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57" name="Google Shape;157;p23"/>
          <p:cNvPicPr preferRelativeResize="0"/>
          <p:nvPr/>
        </p:nvPicPr>
        <p:blipFill>
          <a:blip r:embed="rId3">
            <a:alphaModFix/>
          </a:blip>
          <a:stretch>
            <a:fillRect/>
          </a:stretch>
        </p:blipFill>
        <p:spPr>
          <a:xfrm>
            <a:off x="4195450" y="3647700"/>
            <a:ext cx="2093700" cy="2296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457200" y="274639"/>
            <a:ext cx="8229600" cy="114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300"/>
              <a:buFont typeface="Trebuchet MS"/>
              <a:buNone/>
            </a:pPr>
            <a:r>
              <a:rPr lang="en-US"/>
              <a:t>Challenge #3: Where’s the money?</a:t>
            </a:r>
            <a:endParaRPr/>
          </a:p>
        </p:txBody>
      </p:sp>
      <p:pic>
        <p:nvPicPr>
          <p:cNvPr id="163" name="Google Shape;163;p24"/>
          <p:cNvPicPr preferRelativeResize="0"/>
          <p:nvPr/>
        </p:nvPicPr>
        <p:blipFill rotWithShape="1">
          <a:blip r:embed="rId3">
            <a:alphaModFix/>
          </a:blip>
          <a:srcRect t="6248" b="2668"/>
          <a:stretch/>
        </p:blipFill>
        <p:spPr>
          <a:xfrm>
            <a:off x="2104400" y="1247267"/>
            <a:ext cx="4935200" cy="4868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457200" y="274639"/>
            <a:ext cx="8229600" cy="114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300"/>
              <a:buFont typeface="Trebuchet MS"/>
              <a:buNone/>
            </a:pPr>
            <a:r>
              <a:rPr lang="en-US"/>
              <a:t>However...</a:t>
            </a:r>
            <a:endParaRPr/>
          </a:p>
        </p:txBody>
      </p:sp>
      <p:pic>
        <p:nvPicPr>
          <p:cNvPr id="169" name="Google Shape;169;p25"/>
          <p:cNvPicPr preferRelativeResize="0"/>
          <p:nvPr/>
        </p:nvPicPr>
        <p:blipFill rotWithShape="1">
          <a:blip r:embed="rId3">
            <a:alphaModFix/>
          </a:blip>
          <a:srcRect/>
          <a:stretch/>
        </p:blipFill>
        <p:spPr>
          <a:xfrm>
            <a:off x="1752725" y="1270000"/>
            <a:ext cx="5633124" cy="3420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457200" y="274639"/>
            <a:ext cx="8229600" cy="114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300"/>
              <a:buFont typeface="Trebuchet MS"/>
              <a:buNone/>
            </a:pPr>
            <a:r>
              <a:rPr lang="en-US"/>
              <a:t>How we provided feedback</a:t>
            </a:r>
            <a:endParaRPr/>
          </a:p>
        </p:txBody>
      </p:sp>
      <p:sp>
        <p:nvSpPr>
          <p:cNvPr id="175" name="Google Shape;175;p26" descr="Image result for starting blocks silhouette"/>
          <p:cNvSpPr/>
          <p:nvPr/>
        </p:nvSpPr>
        <p:spPr>
          <a:xfrm>
            <a:off x="155575" y="-192617"/>
            <a:ext cx="304800" cy="40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6"/>
          <p:cNvSpPr txBox="1"/>
          <p:nvPr/>
        </p:nvSpPr>
        <p:spPr>
          <a:xfrm>
            <a:off x="811658" y="1478493"/>
            <a:ext cx="7875000" cy="45552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Regular Check-Ins: </a:t>
            </a:r>
            <a:r>
              <a:rPr lang="en-US" sz="1600" b="0" i="0" u="none" strike="noStrike" cap="none">
                <a:solidFill>
                  <a:srgbClr val="000000"/>
                </a:solidFill>
                <a:latin typeface="Arial"/>
                <a:ea typeface="Arial"/>
                <a:cs typeface="Arial"/>
                <a:sym typeface="Arial"/>
              </a:rPr>
              <a:t>Provided regular “informal” feedback through emails and calls.</a:t>
            </a:r>
            <a:br>
              <a:rPr lang="en-US"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285750" marR="0" lvl="0" indent="-2730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2018 Aid Transparency Index: </a:t>
            </a:r>
            <a:r>
              <a:rPr lang="en-US" sz="1600" b="0" i="0" u="none" strike="noStrike" cap="none">
                <a:solidFill>
                  <a:srgbClr val="000000"/>
                </a:solidFill>
                <a:latin typeface="Arial"/>
                <a:ea typeface="Arial"/>
                <a:cs typeface="Arial"/>
                <a:sym typeface="Arial"/>
              </a:rPr>
              <a:t>The Index process includes over three months of feedback</a:t>
            </a:r>
            <a:r>
              <a:rPr lang="en-US" sz="1600"/>
              <a:t> and a final assessment on a range of indicators</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730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US Transparency Report: </a:t>
            </a:r>
            <a:r>
              <a:rPr lang="en-US" sz="1600"/>
              <a:t>An </a:t>
            </a:r>
            <a:r>
              <a:rPr lang="en-US" sz="1600" b="0" i="0" u="none" strike="noStrike" cap="none">
                <a:solidFill>
                  <a:srgbClr val="000000"/>
                </a:solidFill>
                <a:latin typeface="Arial"/>
                <a:ea typeface="Arial"/>
                <a:cs typeface="Arial"/>
                <a:sym typeface="Arial"/>
              </a:rPr>
              <a:t>analysis o</a:t>
            </a:r>
            <a:r>
              <a:rPr lang="en-US" sz="1600"/>
              <a:t>f</a:t>
            </a:r>
            <a:r>
              <a:rPr lang="en-US" sz="1600" b="0" i="0" u="none" strike="noStrike" cap="none">
                <a:solidFill>
                  <a:srgbClr val="000000"/>
                </a:solidFill>
                <a:latin typeface="Arial"/>
                <a:ea typeface="Arial"/>
                <a:cs typeface="Arial"/>
                <a:sym typeface="Arial"/>
              </a:rPr>
              <a:t> US IATI data for USAID, </a:t>
            </a:r>
            <a:r>
              <a:rPr lang="en-US" sz="1600"/>
              <a:t>State, and MCC</a:t>
            </a:r>
            <a:r>
              <a:rPr lang="en-US" sz="1600" b="0" i="0" u="none" strike="noStrike" cap="none">
                <a:solidFill>
                  <a:srgbClr val="000000"/>
                </a:solidFill>
                <a:latin typeface="Arial"/>
                <a:ea typeface="Arial"/>
                <a:cs typeface="Arial"/>
                <a:sym typeface="Arial"/>
              </a:rPr>
              <a:t>. </a:t>
            </a:r>
            <a:br>
              <a:rPr lang="en-US"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YF Presentation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3437</Words>
  <Application>Microsoft Office PowerPoint</Application>
  <PresentationFormat>On-screen Show (4:3)</PresentationFormat>
  <Paragraphs>280</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Trebuchet MS</vt:lpstr>
      <vt:lpstr>Calibri</vt:lpstr>
      <vt:lpstr>Roboto</vt:lpstr>
      <vt:lpstr>Arial</vt:lpstr>
      <vt:lpstr>Geometric</vt:lpstr>
      <vt:lpstr>PWYF Presentation Theme</vt:lpstr>
      <vt:lpstr>Welcome</vt:lpstr>
      <vt:lpstr>PowerPoint Presentation</vt:lpstr>
      <vt:lpstr>Overview</vt:lpstr>
      <vt:lpstr>How did we use IATI?</vt:lpstr>
      <vt:lpstr>Challenge #1: Noise in the data</vt:lpstr>
      <vt:lpstr>Challenge #2: Project level data</vt:lpstr>
      <vt:lpstr>Challenge #3: Where’s the money?</vt:lpstr>
      <vt:lpstr>However...</vt:lpstr>
      <vt:lpstr>How we provided feedback</vt:lpstr>
      <vt:lpstr>Some reflections…</vt:lpstr>
      <vt:lpstr>PowerPoint Presentation</vt:lpstr>
      <vt:lpstr>Why does USAID need feedback?</vt:lpstr>
      <vt:lpstr>Incorporating Feedback</vt:lpstr>
      <vt:lpstr>Incorporating feedback: Diagnosis</vt:lpstr>
      <vt:lpstr> Incorporating Feedback: Solution Identification</vt:lpstr>
      <vt:lpstr>Incorporating Feedback: Implementation</vt:lpstr>
      <vt:lpstr>Example 1:  Noise in Data</vt:lpstr>
      <vt:lpstr>Example 2:  Inaccurate Dates</vt:lpstr>
      <vt:lpstr>Example 3:  Missing Portfolio</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Feedback for who?</vt:lpstr>
      <vt:lpstr>Group Break-Out</vt:lpstr>
      <vt:lpstr>Group Break-Out</vt:lpstr>
      <vt:lpstr>Bring Back Together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Vaughn, Andrea (PPL/DE)</dc:creator>
  <cp:lastModifiedBy>Jahnvi Dave</cp:lastModifiedBy>
  <cp:revision>1</cp:revision>
  <dcterms:modified xsi:type="dcterms:W3CDTF">2018-11-27T17:02:37Z</dcterms:modified>
</cp:coreProperties>
</file>