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</p:sldMasterIdLst>
  <p:notesMasterIdLst>
    <p:notesMasterId r:id="rId9"/>
  </p:notesMasterIdLst>
  <p:sldIdLst>
    <p:sldId id="256" r:id="rId2"/>
    <p:sldId id="259" r:id="rId3"/>
    <p:sldId id="260" r:id="rId4"/>
    <p:sldId id="264" r:id="rId5"/>
    <p:sldId id="261" r:id="rId6"/>
    <p:sldId id="262" r:id="rId7"/>
    <p:sldId id="263" r:id="rId8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9" autoAdjust="0"/>
    <p:restoredTop sz="85075" autoAdjust="0"/>
  </p:normalViewPr>
  <p:slideViewPr>
    <p:cSldViewPr snapToGrid="0">
      <p:cViewPr>
        <p:scale>
          <a:sx n="120" d="100"/>
          <a:sy n="120" d="100"/>
        </p:scale>
        <p:origin x="11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5270\Desktop\DCR%20Tables%202017-18\Charts\Chart%201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5270\Desktop\DCR%20Tables%202017-18\Charts\Chart%201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5270\Desktop\DCR%20Tables%202017-18\DCR%20Annex%20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On/off Budget (FY 2017-18)</a:t>
            </a:r>
          </a:p>
        </c:rich>
      </c:tx>
      <c:layout>
        <c:manualLayout>
          <c:xMode val="edge"/>
          <c:yMode val="edge"/>
          <c:x val="0.2515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On/off budget aid (FY 2017/18)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46-4693-A726-6246418E73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46-4693-A726-6246418E73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 12'!$A$27:$A$28</c:f>
              <c:strCache>
                <c:ptCount val="2"/>
                <c:pt idx="0">
                  <c:v>Off Budget</c:v>
                </c:pt>
                <c:pt idx="1">
                  <c:v>On Budget</c:v>
                </c:pt>
              </c:strCache>
            </c:strRef>
          </c:cat>
          <c:val>
            <c:numRef>
              <c:f>'Chart 12'!$B$27:$B$28</c:f>
              <c:numCache>
                <c:formatCode>General</c:formatCode>
                <c:ptCount val="2"/>
                <c:pt idx="0">
                  <c:v>359255713.171</c:v>
                </c:pt>
                <c:pt idx="1">
                  <c:v>1263525022.5480001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46-4693-A726-6246418E73F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baseline="0" dirty="0">
                <a:effectLst/>
              </a:rPr>
              <a:t>Composition of on-budget aid     (FY 2017/18)</a:t>
            </a:r>
            <a:endParaRPr lang="en-US" sz="2000" dirty="0">
              <a:effectLst/>
            </a:endParaRPr>
          </a:p>
        </c:rich>
      </c:tx>
      <c:layout>
        <c:manualLayout>
          <c:xMode val="edge"/>
          <c:yMode val="edge"/>
          <c:x val="0.14323600174978127"/>
          <c:y val="2.14425592889805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739195100612422"/>
          <c:y val="0.21871232793449558"/>
          <c:w val="0.43188276465441827"/>
          <c:h val="0.6061506904108697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2C-4562-B99F-F62AD161D5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2C-4562-B99F-F62AD161D5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2C-4562-B99F-F62AD161D5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Sheet2!$A$28:$A$30</c:f>
              <c:strCache>
                <c:ptCount val="3"/>
                <c:pt idx="0">
                  <c:v>World Bank Group </c:v>
                </c:pt>
                <c:pt idx="1">
                  <c:v>Asian Development Bank</c:v>
                </c:pt>
                <c:pt idx="2">
                  <c:v>Others</c:v>
                </c:pt>
              </c:strCache>
            </c:strRef>
          </c:cat>
          <c:val>
            <c:numRef>
              <c:f>Sheet2!$B$28:$B$30</c:f>
              <c:numCache>
                <c:formatCode>_(* #,##0_);_(* \(#,##0\);_(* "-"??_);_(@_)</c:formatCode>
                <c:ptCount val="3"/>
                <c:pt idx="0">
                  <c:v>521819302</c:v>
                </c:pt>
                <c:pt idx="1">
                  <c:v>277212558</c:v>
                </c:pt>
                <c:pt idx="2">
                  <c:v>464493162.54900002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2C-4562-B99F-F62AD161D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7154855643044623E-2"/>
          <c:y val="0.82598932388820689"/>
          <c:w val="0.92346806649168878"/>
          <c:h val="0.150618884788674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41D77-3164-4497-B933-414D63071AD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EBD70-907F-45EB-B953-23828C54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0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rapid assessment involved a scan of a selection of Nepal’s donors, including some of the largest donors. Across a number of data fields, the assessment compared the availability and completeness of data in IATI and AMP for each data field, by donor.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BD70-907F-45EB-B953-23828C5430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1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24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3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17614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7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8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0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692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436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C58724D-A04C-49A0-B990-7E311156EA2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41CE75C-82AD-47E7-84D9-E6AA72C341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250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3C3D6-43F8-4310-A4E7-1191747E3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624" y="1045029"/>
            <a:ext cx="9703837" cy="2632026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IATI to AIMS: 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6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Nepal’s Story so Far…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DCF30-2955-4FD0-9635-5506FC8D3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844212"/>
            <a:ext cx="7387825" cy="1427584"/>
          </a:xfrm>
        </p:spPr>
        <p:txBody>
          <a:bodyPr>
            <a:noAutofit/>
          </a:bodyPr>
          <a:lstStyle/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Tilak Bhandari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Ministry of Finance</a:t>
            </a:r>
          </a:p>
        </p:txBody>
      </p:sp>
      <p:pic>
        <p:nvPicPr>
          <p:cNvPr id="4" name="Content Placeholder 3" descr="Coat_of_arms_of_Nepal.svg.png">
            <a:extLst>
              <a:ext uri="{FF2B5EF4-FFF2-40B4-BE49-F238E27FC236}">
                <a16:creationId xmlns:a16="http://schemas.microsoft.com/office/drawing/2014/main" id="{007E61AE-CEF0-4CE5-93FE-3C5C9C9881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6911" y="121969"/>
            <a:ext cx="2204550" cy="184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28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A182C-05BF-473D-AF84-C0EF6FBDA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045" y="342901"/>
            <a:ext cx="9881755" cy="820882"/>
          </a:xfrm>
        </p:spPr>
        <p:txBody>
          <a:bodyPr>
            <a:normAutofit/>
          </a:bodyPr>
          <a:lstStyle/>
          <a:p>
            <a:r>
              <a:rPr lang="en-US" dirty="0"/>
              <a:t>IATI to AIMS in Nepal: Key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400F3-E97A-4630-887A-F79E950F5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044" y="1163783"/>
            <a:ext cx="10494819" cy="5351317"/>
          </a:xfrm>
        </p:spPr>
        <p:txBody>
          <a:bodyPr>
            <a:noAutofit/>
          </a:bodyPr>
          <a:lstStyle/>
          <a:p>
            <a:r>
              <a:rPr lang="en-US" sz="2200" dirty="0"/>
              <a:t>Nepal established the AMP in 2010; the public portal was launched in 2013; DCR published since FY 2010/11, with disaggregated data on both ODA and INGO (AMP data in accordance with IATI Standard)</a:t>
            </a:r>
          </a:p>
          <a:p>
            <a:r>
              <a:rPr lang="en-US" sz="2200" dirty="0"/>
              <a:t>In 2017, </a:t>
            </a:r>
            <a:r>
              <a:rPr lang="en-US" sz="2200" dirty="0" err="1"/>
              <a:t>MoF</a:t>
            </a:r>
            <a:r>
              <a:rPr lang="en-US" sz="2200" dirty="0"/>
              <a:t> initiated development of homegrown AIMS with Nepali software developer – development underway, expected launch by end of 2018</a:t>
            </a:r>
          </a:p>
          <a:p>
            <a:r>
              <a:rPr lang="en-US" sz="2200" dirty="0"/>
              <a:t>Using new system development to consider IATI data import options in new AIMS</a:t>
            </a:r>
          </a:p>
          <a:p>
            <a:r>
              <a:rPr lang="en-US" sz="2200" dirty="0"/>
              <a:t>Existing AMP has well established data fields and underlying systems for collecting and validating data reporting - basis for annual Development Cooperation Report </a:t>
            </a:r>
          </a:p>
          <a:p>
            <a:pPr lvl="1"/>
            <a:r>
              <a:rPr lang="en-US" sz="2200" dirty="0" err="1"/>
              <a:t>MoF</a:t>
            </a:r>
            <a:r>
              <a:rPr lang="en-US" sz="2200" dirty="0"/>
              <a:t> focusing on IATI data for filling AMP data gaps; not for over-writing existing AMP data with IATI data or overhauling established AMP data fields</a:t>
            </a:r>
          </a:p>
          <a:p>
            <a:r>
              <a:rPr lang="en-US" sz="2200" b="1" dirty="0" err="1"/>
              <a:t>MoF</a:t>
            </a:r>
            <a:r>
              <a:rPr lang="en-US" sz="2200" b="1" dirty="0"/>
              <a:t> wants IATI data imported into AIMS to offer a concrete value: not just importing data for the sake of it</a:t>
            </a:r>
          </a:p>
          <a:p>
            <a:r>
              <a:rPr lang="en-US" sz="2200" dirty="0" err="1"/>
              <a:t>MoF</a:t>
            </a:r>
            <a:r>
              <a:rPr lang="en-US" sz="2200" dirty="0"/>
              <a:t> did rapid assessment using IATI technical team’s checklist tool, to compare data availability and completeness between IATI and AMP </a:t>
            </a:r>
          </a:p>
        </p:txBody>
      </p:sp>
    </p:spTree>
    <p:extLst>
      <p:ext uri="{BB962C8B-B14F-4D97-AF65-F5344CB8AC3E}">
        <p14:creationId xmlns:p14="http://schemas.microsoft.com/office/powerpoint/2010/main" val="220965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767C-65CC-4ED2-A7F3-39D2B235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46809"/>
            <a:ext cx="9601200" cy="92479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Headline Findings: Rapid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BA0ED-DE5A-4920-899E-33A79D5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7073"/>
            <a:ext cx="9601200" cy="48941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most data fields – such as sector, commitments/disbursements, and project location- there is generally equal or better data in AMP than in IATI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BUT, </a:t>
            </a:r>
            <a:r>
              <a:rPr lang="en-US" dirty="0"/>
              <a:t>this is not the case for forward funding information. Several of Nepal’s biggest donors are reporting this data to IATI but not to AMP.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Sample findings of forward-spending data reporting in two systems: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30E856-6EC0-4EA4-882E-3975B6CAB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252253"/>
              </p:ext>
            </p:extLst>
          </p:nvPr>
        </p:nvGraphicFramePr>
        <p:xfrm>
          <a:off x="2139373" y="3579669"/>
          <a:ext cx="8386617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539">
                  <a:extLst>
                    <a:ext uri="{9D8B030D-6E8A-4147-A177-3AD203B41FA5}">
                      <a16:colId xmlns:a16="http://schemas.microsoft.com/office/drawing/2014/main" val="3247137167"/>
                    </a:ext>
                  </a:extLst>
                </a:gridCol>
                <a:gridCol w="2795539">
                  <a:extLst>
                    <a:ext uri="{9D8B030D-6E8A-4147-A177-3AD203B41FA5}">
                      <a16:colId xmlns:a16="http://schemas.microsoft.com/office/drawing/2014/main" val="1413239040"/>
                    </a:ext>
                  </a:extLst>
                </a:gridCol>
                <a:gridCol w="2795539">
                  <a:extLst>
                    <a:ext uri="{9D8B030D-6E8A-4147-A177-3AD203B41FA5}">
                      <a16:colId xmlns:a16="http://schemas.microsoft.com/office/drawing/2014/main" val="2656795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63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Asian Development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Reported up to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reported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38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World Bank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Reported up to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reported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UK - DFID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Reported up to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Reported up to 2020 for some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2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Reported up to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Reported up to 2020 for some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64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76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538B5-AB76-4A99-8A50-44D9142F4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5573"/>
          </a:xfrm>
        </p:spPr>
        <p:txBody>
          <a:bodyPr/>
          <a:lstStyle/>
          <a:p>
            <a:pPr algn="ctr"/>
            <a:r>
              <a:rPr lang="en-US" dirty="0"/>
              <a:t>Findings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F1CE5-40D0-4A94-A7A1-EE45D3250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5509"/>
            <a:ext cx="9601200" cy="4831773"/>
          </a:xfrm>
        </p:spPr>
        <p:txBody>
          <a:bodyPr/>
          <a:lstStyle/>
          <a:p>
            <a:r>
              <a:rPr lang="en-US" dirty="0"/>
              <a:t>From government’s perspective, having more complete forward-spending data is most useful for on-budget aid</a:t>
            </a:r>
          </a:p>
          <a:p>
            <a:r>
              <a:rPr lang="en-US" dirty="0"/>
              <a:t>On-budget aid is what figures into national planning and budgeting processes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49717"/>
              </p:ext>
            </p:extLst>
          </p:nvPr>
        </p:nvGraphicFramePr>
        <p:xfrm>
          <a:off x="1371599" y="2982189"/>
          <a:ext cx="4452505" cy="3190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248263"/>
              </p:ext>
            </p:extLst>
          </p:nvPr>
        </p:nvGraphicFramePr>
        <p:xfrm>
          <a:off x="1435491" y="2982188"/>
          <a:ext cx="4388613" cy="332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49370"/>
              </p:ext>
            </p:extLst>
          </p:nvPr>
        </p:nvGraphicFramePr>
        <p:xfrm>
          <a:off x="6172200" y="2982187"/>
          <a:ext cx="4648200" cy="332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4426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1EAE1-AE82-464E-B324-476F0873D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596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Upshot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042F6-7076-44F6-8C54-F1B15B51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8018"/>
            <a:ext cx="9601200" cy="4059382"/>
          </a:xfrm>
        </p:spPr>
        <p:txBody>
          <a:bodyPr/>
          <a:lstStyle/>
          <a:p>
            <a:r>
              <a:rPr lang="en-US" sz="2400" dirty="0"/>
              <a:t>Nepal’s IATI-to-AIMS data import pilot will initially focus on importing forward-spending data from WB and ADB. These two donors are reporting this data to IATI but not AMP, and make up well over half of on-budget aid portfolio in Nepal – 63% for last fiscal year</a:t>
            </a:r>
          </a:p>
          <a:p>
            <a:r>
              <a:rPr lang="en-US" sz="2400" dirty="0"/>
              <a:t>After initial two-donor pilot, scope will expand to other donors (initially focusing on the on-budget projects)</a:t>
            </a:r>
          </a:p>
          <a:p>
            <a:r>
              <a:rPr lang="en-US" sz="2400" dirty="0"/>
              <a:t>Depending on success of pilot IATI data import approach, options will be explored for further IATI data import across other data fields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5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BF12-0B0A-4E25-B6C0-2B392DE7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40328"/>
            <a:ext cx="9601200" cy="1205346"/>
          </a:xfrm>
        </p:spPr>
        <p:txBody>
          <a:bodyPr/>
          <a:lstStyle/>
          <a:p>
            <a:pPr algn="ctr"/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BB637-5F1D-4825-A37D-8348C2F93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5900"/>
            <a:ext cx="9850582" cy="4831772"/>
          </a:xfrm>
        </p:spPr>
        <p:txBody>
          <a:bodyPr>
            <a:normAutofit/>
          </a:bodyPr>
          <a:lstStyle/>
          <a:p>
            <a:r>
              <a:rPr lang="en-US" sz="2400" b="1" dirty="0"/>
              <a:t>Status: </a:t>
            </a:r>
            <a:r>
              <a:rPr lang="en-US" sz="2400" dirty="0"/>
              <a:t>Design and testing of IATI import feature is in process </a:t>
            </a:r>
          </a:p>
          <a:p>
            <a:r>
              <a:rPr lang="en-US" sz="2400" b="1" dirty="0"/>
              <a:t>Challenges: </a:t>
            </a:r>
            <a:r>
              <a:rPr lang="en-US" sz="2400" dirty="0"/>
              <a:t>matching project identifiers; considering if and how IATI data import will affect well-established business processes for data entry and validation </a:t>
            </a:r>
          </a:p>
          <a:p>
            <a:r>
              <a:rPr lang="en-US" sz="2400" b="1" dirty="0"/>
              <a:t>Approach:</a:t>
            </a:r>
            <a:r>
              <a:rPr lang="en-US" sz="2400" dirty="0"/>
              <a:t> pilot-focused, gradual expansion and upscaling to be explored</a:t>
            </a:r>
          </a:p>
          <a:p>
            <a:r>
              <a:rPr lang="en-US" sz="2400" b="1" dirty="0"/>
              <a:t>Looking Ahead: </a:t>
            </a:r>
            <a:r>
              <a:rPr lang="en-US" sz="2400" dirty="0"/>
              <a:t>populating new AIMS with forward spending data offers concrete use for planning/budgeting processes, but ensuring that this new/supplemental data is </a:t>
            </a:r>
            <a:r>
              <a:rPr lang="en-US" sz="2400" b="1" u="sng" dirty="0"/>
              <a:t>used</a:t>
            </a:r>
            <a:r>
              <a:rPr lang="en-US" sz="2400" dirty="0"/>
              <a:t> will require changes in business processes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4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8307-DC94-402D-B256-6499AB00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pic>
        <p:nvPicPr>
          <p:cNvPr id="4" name="Content Placeholder 3" descr="Coat_of_arms_of_Nepal.svg.png">
            <a:extLst>
              <a:ext uri="{FF2B5EF4-FFF2-40B4-BE49-F238E27FC236}">
                <a16:creationId xmlns:a16="http://schemas.microsoft.com/office/drawing/2014/main" id="{9F60DCCD-F5E1-4DC6-AEE7-5B2E66DAF6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7021" y="2861050"/>
            <a:ext cx="2590357" cy="217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18576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275</TotalTime>
  <Words>582</Words>
  <Application>Microsoft Office PowerPoint</Application>
  <PresentationFormat>Widescreen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Wingdings</vt:lpstr>
      <vt:lpstr>Crop</vt:lpstr>
      <vt:lpstr>IATI to AIMS:  Nepal’s Story so Far…</vt:lpstr>
      <vt:lpstr>IATI to AIMS in Nepal: Key Considerations</vt:lpstr>
      <vt:lpstr>Headline Findings: Rapid Assessment</vt:lpstr>
      <vt:lpstr>Findings in Context</vt:lpstr>
      <vt:lpstr>Upshot</vt:lpstr>
      <vt:lpstr>Takeaways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Palmer</dc:creator>
  <cp:lastModifiedBy>Jahnvi Dave</cp:lastModifiedBy>
  <cp:revision>77</cp:revision>
  <cp:lastPrinted>2018-11-14T06:52:02Z</cp:lastPrinted>
  <dcterms:created xsi:type="dcterms:W3CDTF">2018-11-05T06:11:26Z</dcterms:created>
  <dcterms:modified xsi:type="dcterms:W3CDTF">2018-11-27T11:13:00Z</dcterms:modified>
</cp:coreProperties>
</file>