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17"/>
  </p:notesMasterIdLst>
  <p:sldIdLst>
    <p:sldId id="381" r:id="rId2"/>
    <p:sldId id="355" r:id="rId3"/>
    <p:sldId id="393" r:id="rId4"/>
    <p:sldId id="256" r:id="rId5"/>
    <p:sldId id="328" r:id="rId6"/>
    <p:sldId id="394" r:id="rId7"/>
    <p:sldId id="387" r:id="rId8"/>
    <p:sldId id="416" r:id="rId9"/>
    <p:sldId id="431" r:id="rId10"/>
    <p:sldId id="432" r:id="rId11"/>
    <p:sldId id="350" r:id="rId12"/>
    <p:sldId id="414" r:id="rId13"/>
    <p:sldId id="406" r:id="rId14"/>
    <p:sldId id="377" r:id="rId15"/>
    <p:sldId id="43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i Hillman" initials="JH" lastIdx="4" clrIdx="0">
    <p:extLst/>
  </p:cmAuthor>
  <p:cmAuthor id="2" name="rebeccah" initials="r" lastIdx="15" clrIdx="1"/>
  <p:cmAuthor id="3" name="Liz" initials="LS" lastIdx="0" clrIdx="2"/>
  <p:cmAuthor id="4" name="Lisa Walmsley" initials="LW" lastIdx="9" clrIdx="3">
    <p:extLst>
      <p:ext uri="{19B8F6BF-5375-455C-9EA6-DF929625EA0E}">
        <p15:presenceInfo xmlns:p15="http://schemas.microsoft.com/office/powerpoint/2012/main" userId="c74c3ede9b0427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EB"/>
    <a:srgbClr val="000000"/>
    <a:srgbClr val="EAEDDB"/>
    <a:srgbClr val="C7E6FB"/>
    <a:srgbClr val="CDDBEB"/>
    <a:srgbClr val="72B08B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86372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0" y="-1000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4375BE45-595C-1941-BB46-1912B5BA9019}" type="datetime1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373F153C-F6C5-034D-842C-EC3D5D6EE3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itchFamily="-10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71450" indent="-171450" eaLnBrk="1" hangingPunct="1">
              <a:buFont typeface="Arial"/>
              <a:buChar char="•"/>
            </a:pPr>
            <a:endParaRPr lang="en-GB" baseline="0" dirty="0">
              <a:latin typeface="Calibri" charset="0"/>
              <a:cs typeface="ＭＳ Ｐゴシック" charset="0"/>
            </a:endParaRPr>
          </a:p>
          <a:p>
            <a:pPr marL="171450" indent="-171450" eaLnBrk="1" hangingPunct="1">
              <a:buFont typeface="Arial"/>
              <a:buChar char="•"/>
            </a:pPr>
            <a:endParaRPr lang="en-GB" dirty="0">
              <a:latin typeface="Calibri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2C537-AE6B-3243-A52C-E52204A383DC}" type="slidenum">
              <a:rPr lang="en-GB" sz="1200"/>
              <a:pPr eaLnBrk="1" hangingPunct="1"/>
              <a:t>1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6027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pitchFamily="-10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1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3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4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pitchFamily="-10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6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pitchFamily="-10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9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8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pitchFamily="-10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5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6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F153C-F6C5-034D-842C-EC3D5D6EE35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8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ODI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7" descr="Cover_Geometry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65333" y="431800"/>
            <a:ext cx="1892300" cy="355600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44290" y="6007751"/>
            <a:ext cx="367158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44290" y="4895516"/>
            <a:ext cx="3671587" cy="1104538"/>
          </a:xfrm>
        </p:spPr>
        <p:txBody>
          <a:bodyPr anchor="b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report title</a:t>
            </a:r>
          </a:p>
        </p:txBody>
      </p:sp>
    </p:spTree>
    <p:extLst>
      <p:ext uri="{BB962C8B-B14F-4D97-AF65-F5344CB8AC3E}">
        <p14:creationId xmlns:p14="http://schemas.microsoft.com/office/powerpoint/2010/main" val="4095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66835" y="2355273"/>
            <a:ext cx="5379232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66835" y="4076301"/>
            <a:ext cx="5379232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66404" y="2481263"/>
            <a:ext cx="5379663" cy="1108075"/>
          </a:xfrm>
        </p:spPr>
        <p:txBody>
          <a:bodyPr anchor="ctr"/>
          <a:lstStyle>
            <a:lvl1pPr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small quote of about 4 lines Click to edit small quote of about 4 lines Click to edit small quote of about 4 lines Click to edit small quote Click to edit small quote of about 4 lines </a:t>
            </a:r>
            <a:endParaRPr lang="en-US" dirty="0"/>
          </a:p>
        </p:txBody>
      </p:sp>
      <p:pic>
        <p:nvPicPr>
          <p:cNvPr id="9" name="Picture 8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566835" y="3652594"/>
            <a:ext cx="2982913" cy="252957"/>
          </a:xfrm>
        </p:spPr>
        <p:txBody>
          <a:bodyPr anchor="t"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1566835" y="2015917"/>
            <a:ext cx="5378801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66404" y="2142676"/>
            <a:ext cx="5379232" cy="1785103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BD2729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medium quote of about 6 lines Click to edit medium quote of about 6 lines Click to edit medium quote of about 6 lines Click to </a:t>
            </a:r>
            <a:br>
              <a:rPr lang="en-GB" dirty="0"/>
            </a:br>
            <a:r>
              <a:rPr lang="en-GB" dirty="0"/>
              <a:t>edit medium quote of about 6 lines Click to edit medium quote of about 6 lines Click to edit medium quote of about 6 lines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67266" y="4414742"/>
            <a:ext cx="537837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67266" y="3991035"/>
            <a:ext cx="2982913" cy="252957"/>
          </a:xfrm>
        </p:spPr>
        <p:txBody>
          <a:bodyPr anchor="t"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66404" y="1678165"/>
            <a:ext cx="537837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66404" y="4740756"/>
            <a:ext cx="5378370" cy="0"/>
          </a:xfrm>
          <a:prstGeom prst="line">
            <a:avLst/>
          </a:prstGeom>
          <a:ln>
            <a:solidFill>
              <a:srgbClr val="BD27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65973" y="4329590"/>
            <a:ext cx="2982913" cy="252957"/>
          </a:xfrm>
        </p:spPr>
        <p:txBody>
          <a:bodyPr anchor="t"/>
          <a:lstStyle>
            <a:lvl1pPr>
              <a:defRPr sz="1800" baseline="0">
                <a:solidFill>
                  <a:srgbClr val="BD2729"/>
                </a:solidFill>
              </a:defRPr>
            </a:lvl1pPr>
          </a:lstStyle>
          <a:p>
            <a:pPr lvl="0"/>
            <a:r>
              <a:rPr lang="en-US" dirty="0"/>
              <a:t>− Click to insert source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65972" y="1804122"/>
            <a:ext cx="5378801" cy="246221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/Case 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66404" y="1785669"/>
            <a:ext cx="647093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566404" y="4509705"/>
            <a:ext cx="647093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566404" y="1911626"/>
            <a:ext cx="6470938" cy="4233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66404" y="2367761"/>
            <a:ext cx="6470938" cy="350195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65972" y="2842305"/>
            <a:ext cx="6471369" cy="1531532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Click to edit content of about 5 lines click to edit content of about 5 lines click to edit content of about 5 lines click to edit content of about 5 lines click to edit content of about 5 lines click to edit content of about 5 lines click to edit content of about 5 lines click to edit content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1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42375" y="6356350"/>
            <a:ext cx="1740635" cy="365125"/>
          </a:xfrm>
          <a:prstGeom prst="rect">
            <a:avLst/>
          </a:prstGeom>
        </p:spPr>
        <p:txBody>
          <a:bodyPr/>
          <a:lstStyle/>
          <a:p>
            <a:fld id="{FDA1B1DD-D828-6341-9371-DC2F43F08B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0880" y="6061200"/>
            <a:ext cx="1892300" cy="3556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36256" y="3661602"/>
            <a:ext cx="2781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</a:rPr>
              <a:t>Development Initiatives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North Quay House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Quay side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Temple Back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Bristol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BS1 6FL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United Kingdom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6256" y="5269599"/>
            <a:ext cx="256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err="1">
                <a:solidFill>
                  <a:srgbClr val="FFFFFF"/>
                </a:solidFill>
              </a:rPr>
              <a:t>www.devinit.org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8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36256" y="3661602"/>
            <a:ext cx="2781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2"/>
                </a:solidFill>
              </a:rPr>
              <a:t>Development Initiatives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North Quay House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Quay side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Temple Back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Bristol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BS1 6FL</a:t>
            </a:r>
          </a:p>
          <a:p>
            <a:pPr lvl="0"/>
            <a:r>
              <a:rPr lang="en-US" sz="1400" dirty="0">
                <a:solidFill>
                  <a:schemeClr val="tx2"/>
                </a:solidFill>
              </a:rPr>
              <a:t>United Kingdom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6256" y="5269599"/>
            <a:ext cx="256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err="1">
                <a:solidFill>
                  <a:srgbClr val="E8443A"/>
                </a:solidFill>
              </a:rPr>
              <a:t>www.devinit.org</a:t>
            </a:r>
            <a:endParaRPr lang="en-US" sz="1400" b="1" dirty="0">
              <a:solidFill>
                <a:srgbClr val="E8443A"/>
              </a:solidFill>
            </a:endParaRPr>
          </a:p>
        </p:txBody>
      </p:sp>
      <p:pic>
        <p:nvPicPr>
          <p:cNvPr id="12" name="Picture 11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0" y="6061200"/>
            <a:ext cx="1917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20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669088"/>
            <a:ext cx="116205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B4F91-4B94-2B4F-BE20-C48F4E8FBEBA}" type="datetime1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2980E-9B3C-CE43-AC45-94A7032D5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6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6669088"/>
            <a:ext cx="116205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B426D-D35C-9D46-9B43-B78498A32A82}" type="datetime1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6015F3-4997-1142-9B75-FD1BE39F2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6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5977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83" y="1916832"/>
            <a:ext cx="4041205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268760"/>
            <a:ext cx="4041775" cy="5977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42792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68313" y="6669088"/>
            <a:ext cx="116205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156C6-CF01-234D-ADA1-6258163B4436}" type="datetime1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7FF388-0BEA-5D41-A5F3-DF6A6802B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8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Cover_Geometry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VI_Logo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33" y="431800"/>
            <a:ext cx="1917700" cy="35560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744290" y="4895516"/>
            <a:ext cx="3665007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E8443A"/>
                </a:solidFill>
              </a:defRPr>
            </a:lvl1pPr>
          </a:lstStyle>
          <a:p>
            <a:pPr lvl="0"/>
            <a:r>
              <a:rPr lang="en-GB" dirty="0"/>
              <a:t>report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744290" y="6007751"/>
            <a:ext cx="3665007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E8443A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5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68313" y="6669088"/>
            <a:ext cx="116205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E0F428-BC36-BF4C-8DC6-A51C5F6071EC}" type="datetime1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51134-15FB-2742-AF29-D8482C88C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73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3911"/>
            <a:ext cx="7700666" cy="856817"/>
          </a:xfrm>
        </p:spPr>
        <p:txBody>
          <a:bodyPr anchor="b"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2" name="Picture 1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055910"/>
            <a:ext cx="8229600" cy="4070254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79792"/>
            <a:ext cx="8229600" cy="3546371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7" name="Picture 6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6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642304"/>
            <a:ext cx="8229600" cy="348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154653"/>
            <a:ext cx="8229600" cy="393825"/>
          </a:xfrm>
        </p:spPr>
        <p:txBody>
          <a:bodyPr/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7" name="Picture 6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2" descr="Cover_Geometry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69307" y="6007751"/>
            <a:ext cx="400190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subhead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769307" y="4895516"/>
            <a:ext cx="400190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 descr="Cover_Geometry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56147" y="6007751"/>
            <a:ext cx="4008480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section subhead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756147" y="4895516"/>
            <a:ext cx="4008480" cy="1104537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Heading 2+ bullet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577859"/>
            <a:ext cx="3991648" cy="354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18038" y="2577859"/>
            <a:ext cx="4068762" cy="35483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3488"/>
            <a:ext cx="7704000" cy="64770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10" name="Picture 9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1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3911"/>
            <a:ext cx="7704000" cy="856817"/>
          </a:xfrm>
        </p:spPr>
        <p:txBody>
          <a:bodyPr anchor="b"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339273"/>
            <a:ext cx="8229600" cy="4786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 descr="DVI_Logo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54" y="323754"/>
            <a:ext cx="647700" cy="431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62" y="6356350"/>
            <a:ext cx="669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pPr algn="l"/>
            <a:r>
              <a:rPr lang="en-US"/>
              <a:t>Report title / www.devinit.org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8" r:id="rId17"/>
    <p:sldLayoutId id="2147484034" r:id="rId18"/>
    <p:sldLayoutId id="2147484035" r:id="rId19"/>
    <p:sldLayoutId id="2147484036" r:id="rId20"/>
    <p:sldLayoutId id="2147484059" r:id="rId2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world/humanitarian-funding-update-september-2018-united-nations-coordinated-appeals-ena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Wendy Rogers &amp; Steven Flower</a:t>
            </a:r>
          </a:p>
          <a:p>
            <a:r>
              <a:rPr lang="en-US" dirty="0"/>
              <a:t>13 November 2018 IATI TAG Nepal</a:t>
            </a:r>
            <a:endParaRPr lang="en-GB" dirty="0"/>
          </a:p>
          <a:p>
            <a:endParaRPr lang="en-GB" dirty="0"/>
          </a:p>
        </p:txBody>
      </p:sp>
      <p:sp>
        <p:nvSpPr>
          <p:cNvPr id="14338" name="Subtitle 2"/>
          <p:cNvSpPr>
            <a:spLocks noGrp="1"/>
          </p:cNvSpPr>
          <p:nvPr>
            <p:ph type="body" sz="quarter" idx="13"/>
          </p:nvPr>
        </p:nvSpPr>
        <p:spPr>
          <a:xfrm>
            <a:off x="3744290" y="4628718"/>
            <a:ext cx="5399710" cy="1104538"/>
          </a:xfrm>
        </p:spPr>
        <p:txBody>
          <a:bodyPr/>
          <a:lstStyle/>
          <a:p>
            <a:r>
              <a:rPr lang="en-GB" sz="2400" dirty="0">
                <a:latin typeface="Arial" charset="0"/>
                <a:ea typeface="Arial Unicode MS" charset="0"/>
              </a:rPr>
              <a:t>IATI within the humanitarian context</a:t>
            </a:r>
          </a:p>
          <a:p>
            <a:r>
              <a:rPr lang="en-GB" sz="2400" dirty="0">
                <a:latin typeface="Arial" charset="0"/>
                <a:ea typeface="Arial Unicode MS" charset="0"/>
              </a:rPr>
              <a:t>The need for data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216A-1812-9643-B7AF-9DAEBD01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transparent are the world’s largest humanitarian donors? (Sept 2018)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920652-C746-1941-BE24-28DE0C4AE67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377052616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1527508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4970655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842973892"/>
                    </a:ext>
                  </a:extLst>
                </a:gridCol>
                <a:gridCol w="1387929">
                  <a:extLst>
                    <a:ext uri="{9D8B030D-6E8A-4147-A177-3AD203B41FA5}">
                      <a16:colId xmlns:a16="http://schemas.microsoft.com/office/drawing/2014/main" val="73009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Donor (USD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Publish to IATI?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Publish human-</a:t>
                      </a:r>
                      <a:r>
                        <a:rPr lang="en-US" dirty="0" err="1"/>
                        <a:t>itarian</a:t>
                      </a:r>
                      <a:r>
                        <a:rPr lang="en-US" dirty="0"/>
                        <a:t>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v2.02?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Publish granular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7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US (6,683)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56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2. Germany (2,988)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8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UK (2,518)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4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EU (2,247)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Japan (843)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Sweden (767)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0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Canada (568)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82344"/>
                  </a:ext>
                </a:extLst>
              </a:tr>
              <a:tr h="251691">
                <a:tc>
                  <a:txBody>
                    <a:bodyPr/>
                    <a:lstStyle/>
                    <a:p>
                      <a:r>
                        <a:rPr lang="en-US" dirty="0"/>
                        <a:t>8. France (682)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26353"/>
                  </a:ext>
                </a:extLst>
              </a:tr>
              <a:tr h="251691">
                <a:tc>
                  <a:txBody>
                    <a:bodyPr/>
                    <a:lstStyle/>
                    <a:p>
                      <a:r>
                        <a:rPr lang="en-US" dirty="0"/>
                        <a:t>9. Norway (653)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88999"/>
                  </a:ext>
                </a:extLst>
              </a:tr>
              <a:tr h="251691">
                <a:tc>
                  <a:txBody>
                    <a:bodyPr/>
                    <a:lstStyle/>
                    <a:p>
                      <a:r>
                        <a:rPr lang="en-US" dirty="0"/>
                        <a:t>10. Netherlands (569)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3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18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0666" cy="996857"/>
          </a:xfrm>
        </p:spPr>
        <p:txBody>
          <a:bodyPr/>
          <a:lstStyle/>
          <a:p>
            <a:r>
              <a:rPr lang="en-GB" sz="3200" dirty="0"/>
              <a:t>Grand Bargain Transparency Workstream – next phase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47675" lvl="0" indent="-361950"/>
            <a:r>
              <a:rPr lang="en-GB" dirty="0">
                <a:solidFill>
                  <a:srgbClr val="000000"/>
                </a:solidFill>
              </a:rPr>
              <a:t>Within the GB Transparency workstream we are currently working to</a:t>
            </a:r>
            <a:endParaRPr lang="en-GB" i="1" dirty="0">
              <a:solidFill>
                <a:srgbClr val="000000"/>
              </a:solidFill>
            </a:endParaRP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Demonstrate how IATI data can be used to answer some of the questions both within and beyond the Grand Bargain and establish longer term capability sustainability as required.</a:t>
            </a: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Encourage GB signatories to publish the data that is ‘useable’ rather than just meeting a data quality benchmark and to use their own and others available data.</a:t>
            </a: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Continue working with UN OCHA FTS so that it can automatically import IATI data into the Financial Tracking Services (FTS).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7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How IATI data can help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3"/>
          </p:nvPr>
        </p:nvSpPr>
        <p:spPr>
          <a:xfrm>
            <a:off x="457200" y="1335275"/>
            <a:ext cx="8229600" cy="5178814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</a:pPr>
            <a:r>
              <a:rPr lang="en-GB" sz="4400" dirty="0"/>
              <a:t>IATI can potentially provide the data (assuming it is published) for some of the Grand Bargain’s required baselines measures (via FTS?)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Where &amp; how much is cash programming is being used and by which organisations? (ws3 -  cash tracking)*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Provide easy accessibility to details of individual humanitarian projects results data (ws9 – harmonised reporting)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What has an intervention spent its money on and achieved? Was it successful and value for money? (ws9 -harmonised reporting)?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How much funding is actually being channelled directly to local and/or national actors. Are signatories meeting the 25% commitment of ‘direct’ funding? (ws2 - localisation) *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A combined  view of all development and humanitarian funding and activities for a region or country or other location (ws10 - hum-dev nexus)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1200"/>
              </a:spcBef>
            </a:pPr>
            <a:endParaRPr lang="en-GB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861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9080" y="493440"/>
            <a:ext cx="8534400" cy="856817"/>
          </a:xfrm>
        </p:spPr>
        <p:txBody>
          <a:bodyPr/>
          <a:lstStyle/>
          <a:p>
            <a:r>
              <a:rPr lang="en-GB" sz="3200" dirty="0"/>
              <a:t>  Beyond the Grand Bargain &amp; FTS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3"/>
          </p:nvPr>
        </p:nvSpPr>
        <p:spPr>
          <a:xfrm>
            <a:off x="457200" y="1552990"/>
            <a:ext cx="8229600" cy="480833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GB" sz="3400" dirty="0"/>
              <a:t>These are other real world humanitarian related questions or enquiries where IATI data could potentially be exploited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400" dirty="0"/>
              <a:t>In rapid on-set emergencies, are pledges* being honoured with the actual funding of promised assistance?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400" dirty="0"/>
              <a:t>Can we track that pledges* made to specific appeals are being honoured </a:t>
            </a:r>
            <a:r>
              <a:rPr lang="en-GB" sz="3400" dirty="0" err="1"/>
              <a:t>eg</a:t>
            </a:r>
            <a:r>
              <a:rPr lang="en-GB" sz="3400" dirty="0"/>
              <a:t> Berlin Lake Chad / London Syria conferences. Are pledges ‘new money’ or pre-committed funding?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400" dirty="0"/>
              <a:t>What actual activities are being carried out by organisations in response to a crisis or emergency*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400" dirty="0"/>
              <a:t>Access to financial summaries of smaller crisis that are not ‘tracked’ by OCHA </a:t>
            </a:r>
          </a:p>
          <a:p>
            <a:pPr>
              <a:spcBef>
                <a:spcPts val="1200"/>
              </a:spcBef>
            </a:pPr>
            <a:endParaRPr lang="en-GB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36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982686" y="2572183"/>
            <a:ext cx="3534228" cy="856817"/>
          </a:xfrm>
        </p:spPr>
        <p:txBody>
          <a:bodyPr/>
          <a:lstStyle/>
          <a:p>
            <a:r>
              <a:rPr lang="en-GB" sz="3200" dirty="0"/>
              <a:t>Any 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Humanitarian Sector - FTS &amp; IATI</a:t>
            </a:r>
          </a:p>
        </p:txBody>
      </p:sp>
      <p:pic>
        <p:nvPicPr>
          <p:cNvPr id="3074" name="Picture 2" descr="C:\Users\wendyr\AppData\Local\Microsoft\Windows\Temporary Internet Files\Content.IE5\1N4Q0O2L\bags-of-mone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31" y="1210733"/>
            <a:ext cx="1182740" cy="1127206"/>
          </a:xfrm>
          <a:prstGeom prst="rect">
            <a:avLst/>
          </a:prstGeom>
          <a:noFill/>
        </p:spPr>
      </p:pic>
      <p:pic>
        <p:nvPicPr>
          <p:cNvPr id="3075" name="Picture 3" descr="C:\Users\wendyr\AppData\Local\Microsoft\Windows\Temporary Internet Files\Content.IE5\1N4Q0O2L\Hungarian_Police_HQ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384" y="1412776"/>
            <a:ext cx="844520" cy="828715"/>
          </a:xfrm>
          <a:prstGeom prst="rect">
            <a:avLst/>
          </a:prstGeom>
          <a:noFill/>
        </p:spPr>
      </p:pic>
      <p:pic>
        <p:nvPicPr>
          <p:cNvPr id="3079" name="Picture 7" descr="C:\Users\wendyr\AppData\Local\Microsoft\Windows\Temporary Internet Files\Content.IE5\JRN02255\thumb-Abstract-people-66.6-10973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323077"/>
            <a:ext cx="1031658" cy="1008112"/>
          </a:xfrm>
          <a:prstGeom prst="rect">
            <a:avLst/>
          </a:prstGeom>
          <a:noFill/>
        </p:spPr>
      </p:pic>
      <p:pic>
        <p:nvPicPr>
          <p:cNvPr id="3080" name="Picture 8" descr="C:\Users\wendyr\AppData\Local\Microsoft\Windows\Temporary Internet Files\Content.IE5\1N4Q0O2L\Ford_Design_Building_Northwester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6751" y="1387149"/>
            <a:ext cx="1182740" cy="9333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3814" y="3975058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IATI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448" y="224752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Donors / Investors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297" y="2420888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(I)NGOs / Fund</a:t>
            </a:r>
          </a:p>
          <a:p>
            <a:pPr algn="ctr"/>
            <a:r>
              <a:rPr lang="en-GB" dirty="0"/>
              <a:t>Managers / Private</a:t>
            </a:r>
          </a:p>
          <a:p>
            <a:pPr algn="ctr"/>
            <a:r>
              <a:rPr lang="en-GB" dirty="0"/>
              <a:t>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7" y="2636912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 Country </a:t>
            </a:r>
          </a:p>
          <a:p>
            <a:pPr algn="ctr"/>
            <a:r>
              <a:rPr lang="en-GB" dirty="0"/>
              <a:t>National / Local</a:t>
            </a:r>
          </a:p>
          <a:p>
            <a:pPr algn="ctr"/>
            <a:r>
              <a:rPr lang="en-GB" dirty="0"/>
              <a:t> NGOs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285293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Affected</a:t>
            </a:r>
          </a:p>
          <a:p>
            <a:r>
              <a:rPr lang="en-GB" dirty="0"/>
              <a:t>Population</a:t>
            </a:r>
          </a:p>
        </p:txBody>
      </p:sp>
      <p:pic>
        <p:nvPicPr>
          <p:cNvPr id="1026" name="Picture 2" descr="C:\Users\wendyr\AppData\Local\Microsoft\Windows\Temporary Internet Files\Content.IE5\6OJR309H\Legislative_branch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1945" y="4874853"/>
            <a:ext cx="1311275" cy="1169988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cxnSpLocks/>
            <a:stCxn id="3074" idx="3"/>
            <a:endCxn id="3075" idx="1"/>
          </p:cNvCxnSpPr>
          <p:nvPr/>
        </p:nvCxnSpPr>
        <p:spPr>
          <a:xfrm>
            <a:off x="1794571" y="1774336"/>
            <a:ext cx="1068813" cy="527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3075" idx="3"/>
            <a:endCxn id="3080" idx="1"/>
          </p:cNvCxnSpPr>
          <p:nvPr/>
        </p:nvCxnSpPr>
        <p:spPr>
          <a:xfrm>
            <a:off x="3707904" y="1827134"/>
            <a:ext cx="1348847" cy="266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3080" idx="3"/>
            <a:endCxn id="3079" idx="1"/>
          </p:cNvCxnSpPr>
          <p:nvPr/>
        </p:nvCxnSpPr>
        <p:spPr>
          <a:xfrm flipV="1">
            <a:off x="6239491" y="1827133"/>
            <a:ext cx="1068813" cy="266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</p:cNvCxnSpPr>
          <p:nvPr/>
        </p:nvCxnSpPr>
        <p:spPr>
          <a:xfrm>
            <a:off x="1217935" y="2616858"/>
            <a:ext cx="4313338" cy="124302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9" idx="2"/>
          </p:cNvCxnSpPr>
          <p:nvPr/>
        </p:nvCxnSpPr>
        <p:spPr>
          <a:xfrm>
            <a:off x="3359844" y="3344218"/>
            <a:ext cx="2171429" cy="51566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2"/>
          </p:cNvCxnSpPr>
          <p:nvPr/>
        </p:nvCxnSpPr>
        <p:spPr>
          <a:xfrm flipH="1">
            <a:off x="5531273" y="3560242"/>
            <a:ext cx="144177" cy="29964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wendyr\AppData\Local\Microsoft\Windows\Temporary Internet Files\Content.IE5\CASD0JFO\observar_con_lupa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820" y="4941168"/>
            <a:ext cx="1636545" cy="1440160"/>
          </a:xfrm>
          <a:prstGeom prst="rect">
            <a:avLst/>
          </a:prstGeom>
          <a:noFill/>
        </p:spPr>
      </p:pic>
      <p:cxnSp>
        <p:nvCxnSpPr>
          <p:cNvPr id="55" name="Straight Arrow Connector 54"/>
          <p:cNvCxnSpPr>
            <a:cxnSpLocks/>
            <a:endCxn id="1027" idx="3"/>
          </p:cNvCxnSpPr>
          <p:nvPr/>
        </p:nvCxnSpPr>
        <p:spPr>
          <a:xfrm flipH="1">
            <a:off x="1978365" y="4880903"/>
            <a:ext cx="2802630" cy="78034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23317" y="5972826"/>
            <a:ext cx="424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Parliamentarians / Tax Payers / CSOs / </a:t>
            </a:r>
          </a:p>
          <a:p>
            <a:r>
              <a:rPr lang="en-GB" dirty="0"/>
              <a:t> Auditors / Researchers / Media etc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9AAC32-A15F-4C79-9624-77F785DC2BDC}"/>
              </a:ext>
            </a:extLst>
          </p:cNvPr>
          <p:cNvSpPr txBox="1"/>
          <p:nvPr/>
        </p:nvSpPr>
        <p:spPr>
          <a:xfrm>
            <a:off x="4767851" y="4880903"/>
            <a:ext cx="1390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UN OCHA</a:t>
            </a:r>
          </a:p>
          <a:p>
            <a:pPr algn="ctr"/>
            <a:r>
              <a:rPr lang="en-GB" dirty="0"/>
              <a:t>Response </a:t>
            </a:r>
          </a:p>
          <a:p>
            <a:pPr algn="ctr"/>
            <a:r>
              <a:rPr lang="en-GB" dirty="0"/>
              <a:t>Coordinator</a:t>
            </a:r>
          </a:p>
          <a:p>
            <a:pPr algn="ctr"/>
            <a:endParaRPr lang="en-GB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887413-3EBF-46DF-9D02-6A7477A9A754}"/>
              </a:ext>
            </a:extLst>
          </p:cNvPr>
          <p:cNvCxnSpPr>
            <a:cxnSpLocks/>
            <a:endCxn id="1026" idx="1"/>
          </p:cNvCxnSpPr>
          <p:nvPr/>
        </p:nvCxnSpPr>
        <p:spPr>
          <a:xfrm>
            <a:off x="6247872" y="5040687"/>
            <a:ext cx="1154073" cy="41916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60685F2-CFF0-4FDF-A0DC-08FF3E27306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281551" y="3176102"/>
            <a:ext cx="810729" cy="730287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29E1FA-C8A5-41F3-A5E0-6355E4FE3F2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1217935" y="2616858"/>
            <a:ext cx="1386969" cy="13582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1BABEA-6B30-4ECB-985F-0C9A794F79FF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2604904" y="3344218"/>
            <a:ext cx="754940" cy="63084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8D88A7-7F6B-47B0-8936-55279E552D5E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flipH="1">
            <a:off x="2604904" y="3560242"/>
            <a:ext cx="3070546" cy="414816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79BD561-45D9-460F-9592-6EA800E15869}"/>
              </a:ext>
            </a:extLst>
          </p:cNvPr>
          <p:cNvSpPr/>
          <p:nvPr/>
        </p:nvSpPr>
        <p:spPr>
          <a:xfrm>
            <a:off x="6773897" y="3975058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NEEDS</a:t>
            </a:r>
          </a:p>
          <a:p>
            <a:pPr algn="ctr"/>
            <a:r>
              <a:rPr lang="en-GB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47340D-336E-4EFB-8E12-82E42C723D56}"/>
              </a:ext>
            </a:extLst>
          </p:cNvPr>
          <p:cNvCxnSpPr>
            <a:cxnSpLocks/>
            <a:stCxn id="38" idx="1"/>
            <a:endCxn id="53" idx="3"/>
          </p:cNvCxnSpPr>
          <p:nvPr/>
        </p:nvCxnSpPr>
        <p:spPr>
          <a:xfrm flipH="1">
            <a:off x="5928173" y="4354335"/>
            <a:ext cx="845724" cy="2894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49427C-1665-4FAE-9713-9D8D79B1EE00}"/>
              </a:ext>
            </a:extLst>
          </p:cNvPr>
          <p:cNvCxnSpPr>
            <a:cxnSpLocks/>
            <a:stCxn id="11" idx="2"/>
            <a:endCxn id="38" idx="0"/>
          </p:cNvCxnSpPr>
          <p:nvPr/>
        </p:nvCxnSpPr>
        <p:spPr>
          <a:xfrm flipH="1">
            <a:off x="7324987" y="3499267"/>
            <a:ext cx="404647" cy="4757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F99F19-4080-40E9-805F-EC48269233BA}"/>
              </a:ext>
            </a:extLst>
          </p:cNvPr>
          <p:cNvCxnSpPr>
            <a:cxnSpLocks/>
            <a:stCxn id="1026" idx="3"/>
          </p:cNvCxnSpPr>
          <p:nvPr/>
        </p:nvCxnSpPr>
        <p:spPr>
          <a:xfrm flipH="1" flipV="1">
            <a:off x="8229455" y="3493688"/>
            <a:ext cx="483765" cy="1966159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8A7BC2-5151-465B-895E-C71EF91B9A60}"/>
              </a:ext>
            </a:extLst>
          </p:cNvPr>
          <p:cNvCxnSpPr>
            <a:cxnSpLocks/>
            <a:stCxn id="53" idx="1"/>
            <a:endCxn id="7" idx="3"/>
          </p:cNvCxnSpPr>
          <p:nvPr/>
        </p:nvCxnSpPr>
        <p:spPr>
          <a:xfrm flipH="1" flipV="1">
            <a:off x="3155994" y="4354335"/>
            <a:ext cx="1669999" cy="2894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9CDBA20-8D2F-4066-825E-C3FC588FDF7A}"/>
              </a:ext>
            </a:extLst>
          </p:cNvPr>
          <p:cNvSpPr/>
          <p:nvPr/>
        </p:nvSpPr>
        <p:spPr>
          <a:xfrm>
            <a:off x="517114" y="3406582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EDRIS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BA8EEA-4E1E-47C7-84E0-95F07B078B5E}"/>
              </a:ext>
            </a:extLst>
          </p:cNvPr>
          <p:cNvSpPr/>
          <p:nvPr/>
        </p:nvSpPr>
        <p:spPr>
          <a:xfrm>
            <a:off x="4825993" y="4003998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FTS</a:t>
            </a:r>
          </a:p>
        </p:txBody>
      </p:sp>
    </p:spTree>
    <p:extLst>
      <p:ext uri="{BB962C8B-B14F-4D97-AF65-F5344CB8AC3E}">
        <p14:creationId xmlns:p14="http://schemas.microsoft.com/office/powerpoint/2010/main" val="200497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charset="0"/>
                <a:cs typeface="Arial" charset="0"/>
              </a:rPr>
              <a:t>Welcome and introductions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endParaRPr lang="en-GB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132138" y="1989138"/>
            <a:ext cx="431284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2"/>
                </a:solidFill>
              </a:rPr>
              <a:t>Wendy Rogers</a:t>
            </a:r>
          </a:p>
          <a:p>
            <a:r>
              <a:rPr lang="en-GB" sz="2000" dirty="0">
                <a:solidFill>
                  <a:schemeClr val="tx2"/>
                </a:solidFill>
              </a:rPr>
              <a:t>Senior IATI Business &amp; Data Analyst</a:t>
            </a:r>
          </a:p>
          <a:p>
            <a:r>
              <a:rPr lang="en-GB" sz="2000" dirty="0">
                <a:solidFill>
                  <a:schemeClr val="tx2"/>
                </a:solidFill>
              </a:rPr>
              <a:t>Grand Bargain Transparency</a:t>
            </a:r>
          </a:p>
          <a:p>
            <a:r>
              <a:rPr lang="en-GB" sz="2000" dirty="0">
                <a:solidFill>
                  <a:schemeClr val="tx2"/>
                </a:solidFill>
              </a:rPr>
              <a:t>Development Initiatives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203575" y="3848561"/>
            <a:ext cx="409811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2"/>
                </a:solidFill>
              </a:rPr>
              <a:t>Steven Flower</a:t>
            </a:r>
          </a:p>
          <a:p>
            <a:r>
              <a:rPr lang="en-GB" sz="2000" dirty="0">
                <a:solidFill>
                  <a:schemeClr val="tx2"/>
                </a:solidFill>
              </a:rPr>
              <a:t>IATI Consultant</a:t>
            </a:r>
          </a:p>
          <a:p>
            <a:r>
              <a:rPr lang="en-GB" sz="2000" dirty="0">
                <a:solidFill>
                  <a:schemeClr val="tx2"/>
                </a:solidFill>
              </a:rPr>
              <a:t>GB IATI-FTS Pilot Coordinator</a:t>
            </a:r>
          </a:p>
          <a:p>
            <a:r>
              <a:rPr lang="en-GB" sz="2000" dirty="0">
                <a:solidFill>
                  <a:schemeClr val="tx2"/>
                </a:solidFill>
              </a:rPr>
              <a:t>Open Data Services Co-operative</a:t>
            </a:r>
          </a:p>
        </p:txBody>
      </p:sp>
      <p:pic>
        <p:nvPicPr>
          <p:cNvPr id="71682" name="Picture 2" descr="https://pbs.twimg.com/profile_images/810794937805602816/oC33ga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7" y="1801905"/>
            <a:ext cx="1570225" cy="157022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0B3A4-2DE4-4584-8B26-61FC05302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7" y="3848561"/>
            <a:ext cx="1570225" cy="1570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Humanitarian Context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1556085"/>
            <a:ext cx="8229600" cy="4570080"/>
          </a:xfrm>
        </p:spPr>
        <p:txBody>
          <a:bodyPr/>
          <a:lstStyle/>
          <a:p>
            <a:r>
              <a:rPr lang="en-GB" sz="2800" dirty="0"/>
              <a:t>Increasing number of protracted and rapid onset humanitarian emergencies are overwhelming an aging humanitarian system.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75B25-3FD8-4961-A020-37F5BF212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73" y="3306099"/>
            <a:ext cx="4236720" cy="2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7429B5-0F90-48BA-816A-3E087CCB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935"/>
            <a:ext cx="9144000" cy="39181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31E7EF-CFCA-4701-9D59-B89161A79C08}"/>
              </a:ext>
            </a:extLst>
          </p:cNvPr>
          <p:cNvSpPr/>
          <p:nvPr/>
        </p:nvSpPr>
        <p:spPr>
          <a:xfrm>
            <a:off x="169558" y="5430879"/>
            <a:ext cx="866409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Source: https://reliefweb.int/report/world/humanitarian-funding-update-september-2018-united-nations-coordinated-appeals-enar</a:t>
            </a:r>
            <a:r>
              <a:rPr lang="en-GB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3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Grand Bargain was born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3"/>
          </p:nvPr>
        </p:nvSpPr>
        <p:spPr>
          <a:xfrm>
            <a:off x="446854" y="1868002"/>
            <a:ext cx="8229600" cy="407025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457200" y="1080852"/>
            <a:ext cx="8064891" cy="469629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730490" y="2489740"/>
            <a:ext cx="2419468" cy="1878518"/>
          </a:xfrm>
          <a:custGeom>
            <a:avLst/>
            <a:gdLst>
              <a:gd name="connsiteX0" fmla="*/ 0 w 2419468"/>
              <a:gd name="connsiteY0" fmla="*/ 313093 h 1878518"/>
              <a:gd name="connsiteX1" fmla="*/ 91703 w 2419468"/>
              <a:gd name="connsiteY1" fmla="*/ 91703 h 1878518"/>
              <a:gd name="connsiteX2" fmla="*/ 313093 w 2419468"/>
              <a:gd name="connsiteY2" fmla="*/ 1 h 1878518"/>
              <a:gd name="connsiteX3" fmla="*/ 2106375 w 2419468"/>
              <a:gd name="connsiteY3" fmla="*/ 0 h 1878518"/>
              <a:gd name="connsiteX4" fmla="*/ 2327765 w 2419468"/>
              <a:gd name="connsiteY4" fmla="*/ 91703 h 1878518"/>
              <a:gd name="connsiteX5" fmla="*/ 2419467 w 2419468"/>
              <a:gd name="connsiteY5" fmla="*/ 313093 h 1878518"/>
              <a:gd name="connsiteX6" fmla="*/ 2419468 w 2419468"/>
              <a:gd name="connsiteY6" fmla="*/ 1565425 h 1878518"/>
              <a:gd name="connsiteX7" fmla="*/ 2327765 w 2419468"/>
              <a:gd name="connsiteY7" fmla="*/ 1786815 h 1878518"/>
              <a:gd name="connsiteX8" fmla="*/ 2106375 w 2419468"/>
              <a:gd name="connsiteY8" fmla="*/ 1878518 h 1878518"/>
              <a:gd name="connsiteX9" fmla="*/ 313093 w 2419468"/>
              <a:gd name="connsiteY9" fmla="*/ 1878518 h 1878518"/>
              <a:gd name="connsiteX10" fmla="*/ 91703 w 2419468"/>
              <a:gd name="connsiteY10" fmla="*/ 1786815 h 1878518"/>
              <a:gd name="connsiteX11" fmla="*/ 0 w 2419468"/>
              <a:gd name="connsiteY11" fmla="*/ 1565425 h 1878518"/>
              <a:gd name="connsiteX12" fmla="*/ 0 w 2419468"/>
              <a:gd name="connsiteY12" fmla="*/ 313093 h 18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9468" h="1878518">
                <a:moveTo>
                  <a:pt x="0" y="313093"/>
                </a:moveTo>
                <a:cubicBezTo>
                  <a:pt x="0" y="230056"/>
                  <a:pt x="32987" y="150419"/>
                  <a:pt x="91703" y="91703"/>
                </a:cubicBezTo>
                <a:cubicBezTo>
                  <a:pt x="150419" y="32987"/>
                  <a:pt x="230056" y="0"/>
                  <a:pt x="313093" y="1"/>
                </a:cubicBezTo>
                <a:lnTo>
                  <a:pt x="2106375" y="0"/>
                </a:lnTo>
                <a:cubicBezTo>
                  <a:pt x="2189412" y="0"/>
                  <a:pt x="2269049" y="32987"/>
                  <a:pt x="2327765" y="91703"/>
                </a:cubicBezTo>
                <a:cubicBezTo>
                  <a:pt x="2386481" y="150419"/>
                  <a:pt x="2419468" y="230056"/>
                  <a:pt x="2419467" y="313093"/>
                </a:cubicBezTo>
                <a:cubicBezTo>
                  <a:pt x="2419467" y="730537"/>
                  <a:pt x="2419468" y="1147981"/>
                  <a:pt x="2419468" y="1565425"/>
                </a:cubicBezTo>
                <a:cubicBezTo>
                  <a:pt x="2419468" y="1648462"/>
                  <a:pt x="2386481" y="1728099"/>
                  <a:pt x="2327765" y="1786815"/>
                </a:cubicBezTo>
                <a:cubicBezTo>
                  <a:pt x="2269049" y="1845531"/>
                  <a:pt x="2189412" y="1878518"/>
                  <a:pt x="2106375" y="1878518"/>
                </a:cubicBezTo>
                <a:lnTo>
                  <a:pt x="313093" y="1878518"/>
                </a:lnTo>
                <a:cubicBezTo>
                  <a:pt x="230056" y="1878518"/>
                  <a:pt x="150419" y="1845531"/>
                  <a:pt x="91703" y="1786815"/>
                </a:cubicBezTo>
                <a:cubicBezTo>
                  <a:pt x="32987" y="1728099"/>
                  <a:pt x="0" y="1648462"/>
                  <a:pt x="0" y="1565425"/>
                </a:cubicBezTo>
                <a:lnTo>
                  <a:pt x="0" y="3130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862" tIns="228862" rIns="228862" bIns="22886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bg2"/>
                </a:solidFill>
              </a:rPr>
              <a:t>Agenda for Humanity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79911" y="2489740"/>
            <a:ext cx="2419468" cy="1878518"/>
          </a:xfrm>
          <a:custGeom>
            <a:avLst/>
            <a:gdLst>
              <a:gd name="connsiteX0" fmla="*/ 0 w 2419468"/>
              <a:gd name="connsiteY0" fmla="*/ 313093 h 1878518"/>
              <a:gd name="connsiteX1" fmla="*/ 91703 w 2419468"/>
              <a:gd name="connsiteY1" fmla="*/ 91703 h 1878518"/>
              <a:gd name="connsiteX2" fmla="*/ 313093 w 2419468"/>
              <a:gd name="connsiteY2" fmla="*/ 1 h 1878518"/>
              <a:gd name="connsiteX3" fmla="*/ 2106375 w 2419468"/>
              <a:gd name="connsiteY3" fmla="*/ 0 h 1878518"/>
              <a:gd name="connsiteX4" fmla="*/ 2327765 w 2419468"/>
              <a:gd name="connsiteY4" fmla="*/ 91703 h 1878518"/>
              <a:gd name="connsiteX5" fmla="*/ 2419467 w 2419468"/>
              <a:gd name="connsiteY5" fmla="*/ 313093 h 1878518"/>
              <a:gd name="connsiteX6" fmla="*/ 2419468 w 2419468"/>
              <a:gd name="connsiteY6" fmla="*/ 1565425 h 1878518"/>
              <a:gd name="connsiteX7" fmla="*/ 2327765 w 2419468"/>
              <a:gd name="connsiteY7" fmla="*/ 1786815 h 1878518"/>
              <a:gd name="connsiteX8" fmla="*/ 2106375 w 2419468"/>
              <a:gd name="connsiteY8" fmla="*/ 1878518 h 1878518"/>
              <a:gd name="connsiteX9" fmla="*/ 313093 w 2419468"/>
              <a:gd name="connsiteY9" fmla="*/ 1878518 h 1878518"/>
              <a:gd name="connsiteX10" fmla="*/ 91703 w 2419468"/>
              <a:gd name="connsiteY10" fmla="*/ 1786815 h 1878518"/>
              <a:gd name="connsiteX11" fmla="*/ 0 w 2419468"/>
              <a:gd name="connsiteY11" fmla="*/ 1565425 h 1878518"/>
              <a:gd name="connsiteX12" fmla="*/ 0 w 2419468"/>
              <a:gd name="connsiteY12" fmla="*/ 313093 h 18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9468" h="1878518">
                <a:moveTo>
                  <a:pt x="0" y="313093"/>
                </a:moveTo>
                <a:cubicBezTo>
                  <a:pt x="0" y="230056"/>
                  <a:pt x="32987" y="150419"/>
                  <a:pt x="91703" y="91703"/>
                </a:cubicBezTo>
                <a:cubicBezTo>
                  <a:pt x="150419" y="32987"/>
                  <a:pt x="230056" y="0"/>
                  <a:pt x="313093" y="1"/>
                </a:cubicBezTo>
                <a:lnTo>
                  <a:pt x="2106375" y="0"/>
                </a:lnTo>
                <a:cubicBezTo>
                  <a:pt x="2189412" y="0"/>
                  <a:pt x="2269049" y="32987"/>
                  <a:pt x="2327765" y="91703"/>
                </a:cubicBezTo>
                <a:cubicBezTo>
                  <a:pt x="2386481" y="150419"/>
                  <a:pt x="2419468" y="230056"/>
                  <a:pt x="2419467" y="313093"/>
                </a:cubicBezTo>
                <a:cubicBezTo>
                  <a:pt x="2419467" y="730537"/>
                  <a:pt x="2419468" y="1147981"/>
                  <a:pt x="2419468" y="1565425"/>
                </a:cubicBezTo>
                <a:cubicBezTo>
                  <a:pt x="2419468" y="1648462"/>
                  <a:pt x="2386481" y="1728099"/>
                  <a:pt x="2327765" y="1786815"/>
                </a:cubicBezTo>
                <a:cubicBezTo>
                  <a:pt x="2269049" y="1845531"/>
                  <a:pt x="2189412" y="1878518"/>
                  <a:pt x="2106375" y="1878518"/>
                </a:cubicBezTo>
                <a:lnTo>
                  <a:pt x="313093" y="1878518"/>
                </a:lnTo>
                <a:cubicBezTo>
                  <a:pt x="230056" y="1878518"/>
                  <a:pt x="150419" y="1845531"/>
                  <a:pt x="91703" y="1786815"/>
                </a:cubicBezTo>
                <a:cubicBezTo>
                  <a:pt x="32987" y="1728099"/>
                  <a:pt x="0" y="1648462"/>
                  <a:pt x="0" y="1565425"/>
                </a:cubicBezTo>
                <a:lnTo>
                  <a:pt x="0" y="3130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862" tIns="228862" rIns="228862" bIns="22886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/>
              <a:t>World Humanitarian Summit 2016</a:t>
            </a:r>
          </a:p>
        </p:txBody>
      </p:sp>
      <p:sp>
        <p:nvSpPr>
          <p:cNvPr id="15" name="Freeform 14"/>
          <p:cNvSpPr/>
          <p:nvPr/>
        </p:nvSpPr>
        <p:spPr>
          <a:xfrm>
            <a:off x="5829332" y="2489740"/>
            <a:ext cx="2419468" cy="1878518"/>
          </a:xfrm>
          <a:custGeom>
            <a:avLst/>
            <a:gdLst>
              <a:gd name="connsiteX0" fmla="*/ 0 w 2419468"/>
              <a:gd name="connsiteY0" fmla="*/ 313093 h 1878518"/>
              <a:gd name="connsiteX1" fmla="*/ 91703 w 2419468"/>
              <a:gd name="connsiteY1" fmla="*/ 91703 h 1878518"/>
              <a:gd name="connsiteX2" fmla="*/ 313093 w 2419468"/>
              <a:gd name="connsiteY2" fmla="*/ 1 h 1878518"/>
              <a:gd name="connsiteX3" fmla="*/ 2106375 w 2419468"/>
              <a:gd name="connsiteY3" fmla="*/ 0 h 1878518"/>
              <a:gd name="connsiteX4" fmla="*/ 2327765 w 2419468"/>
              <a:gd name="connsiteY4" fmla="*/ 91703 h 1878518"/>
              <a:gd name="connsiteX5" fmla="*/ 2419467 w 2419468"/>
              <a:gd name="connsiteY5" fmla="*/ 313093 h 1878518"/>
              <a:gd name="connsiteX6" fmla="*/ 2419468 w 2419468"/>
              <a:gd name="connsiteY6" fmla="*/ 1565425 h 1878518"/>
              <a:gd name="connsiteX7" fmla="*/ 2327765 w 2419468"/>
              <a:gd name="connsiteY7" fmla="*/ 1786815 h 1878518"/>
              <a:gd name="connsiteX8" fmla="*/ 2106375 w 2419468"/>
              <a:gd name="connsiteY8" fmla="*/ 1878518 h 1878518"/>
              <a:gd name="connsiteX9" fmla="*/ 313093 w 2419468"/>
              <a:gd name="connsiteY9" fmla="*/ 1878518 h 1878518"/>
              <a:gd name="connsiteX10" fmla="*/ 91703 w 2419468"/>
              <a:gd name="connsiteY10" fmla="*/ 1786815 h 1878518"/>
              <a:gd name="connsiteX11" fmla="*/ 0 w 2419468"/>
              <a:gd name="connsiteY11" fmla="*/ 1565425 h 1878518"/>
              <a:gd name="connsiteX12" fmla="*/ 0 w 2419468"/>
              <a:gd name="connsiteY12" fmla="*/ 313093 h 18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9468" h="1878518">
                <a:moveTo>
                  <a:pt x="0" y="313093"/>
                </a:moveTo>
                <a:cubicBezTo>
                  <a:pt x="0" y="230056"/>
                  <a:pt x="32987" y="150419"/>
                  <a:pt x="91703" y="91703"/>
                </a:cubicBezTo>
                <a:cubicBezTo>
                  <a:pt x="150419" y="32987"/>
                  <a:pt x="230056" y="0"/>
                  <a:pt x="313093" y="1"/>
                </a:cubicBezTo>
                <a:lnTo>
                  <a:pt x="2106375" y="0"/>
                </a:lnTo>
                <a:cubicBezTo>
                  <a:pt x="2189412" y="0"/>
                  <a:pt x="2269049" y="32987"/>
                  <a:pt x="2327765" y="91703"/>
                </a:cubicBezTo>
                <a:cubicBezTo>
                  <a:pt x="2386481" y="150419"/>
                  <a:pt x="2419468" y="230056"/>
                  <a:pt x="2419467" y="313093"/>
                </a:cubicBezTo>
                <a:cubicBezTo>
                  <a:pt x="2419467" y="730537"/>
                  <a:pt x="2419468" y="1147981"/>
                  <a:pt x="2419468" y="1565425"/>
                </a:cubicBezTo>
                <a:cubicBezTo>
                  <a:pt x="2419468" y="1648462"/>
                  <a:pt x="2386481" y="1728099"/>
                  <a:pt x="2327765" y="1786815"/>
                </a:cubicBezTo>
                <a:cubicBezTo>
                  <a:pt x="2269049" y="1845531"/>
                  <a:pt x="2189412" y="1878518"/>
                  <a:pt x="2106375" y="1878518"/>
                </a:cubicBezTo>
                <a:lnTo>
                  <a:pt x="313093" y="1878518"/>
                </a:lnTo>
                <a:cubicBezTo>
                  <a:pt x="230056" y="1878518"/>
                  <a:pt x="150419" y="1845531"/>
                  <a:pt x="91703" y="1786815"/>
                </a:cubicBezTo>
                <a:cubicBezTo>
                  <a:pt x="32987" y="1728099"/>
                  <a:pt x="0" y="1648462"/>
                  <a:pt x="0" y="1565425"/>
                </a:cubicBezTo>
                <a:lnTo>
                  <a:pt x="0" y="3130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862" tIns="228862" rIns="228862" bIns="22886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600" kern="1200" dirty="0"/>
              <a:t>Grand Bargain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8" y="468125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agendaforhumanity.org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7FCC4-1283-46F9-99F1-FACCCAAE3379}"/>
              </a:ext>
            </a:extLst>
          </p:cNvPr>
          <p:cNvSpPr txBox="1"/>
          <p:nvPr/>
        </p:nvSpPr>
        <p:spPr>
          <a:xfrm>
            <a:off x="446854" y="5719371"/>
            <a:ext cx="8541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humanitarian community comes together to try and decide on how to </a:t>
            </a:r>
          </a:p>
          <a:p>
            <a:r>
              <a:rPr lang="en-GB" dirty="0"/>
              <a:t>improve the humanitarian systems. The Grand Bargain is ultimately established to</a:t>
            </a:r>
          </a:p>
          <a:p>
            <a:r>
              <a:rPr lang="en-GB" dirty="0"/>
              <a:t>drive change &amp; improve the system.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Humanitarian Sector - FTS &amp; IATI</a:t>
            </a:r>
          </a:p>
        </p:txBody>
      </p:sp>
      <p:pic>
        <p:nvPicPr>
          <p:cNvPr id="3074" name="Picture 2" descr="C:\Users\wendyr\AppData\Local\Microsoft\Windows\Temporary Internet Files\Content.IE5\1N4Q0O2L\bags-of-mone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1586668" cy="1512168"/>
          </a:xfrm>
          <a:prstGeom prst="rect">
            <a:avLst/>
          </a:prstGeom>
          <a:noFill/>
        </p:spPr>
      </p:pic>
      <p:pic>
        <p:nvPicPr>
          <p:cNvPr id="3075" name="Picture 3" descr="C:\Users\wendyr\AppData\Local\Microsoft\Windows\Temporary Internet Files\Content.IE5\1N4Q0O2L\Hungarian_Police_HQ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1008112" cy="989246"/>
          </a:xfrm>
          <a:prstGeom prst="rect">
            <a:avLst/>
          </a:prstGeom>
          <a:noFill/>
        </p:spPr>
      </p:pic>
      <p:pic>
        <p:nvPicPr>
          <p:cNvPr id="3079" name="Picture 7" descr="C:\Users\wendyr\AppData\Local\Microsoft\Windows\Temporary Internet Files\Content.IE5\JRN02255\thumb-Abstract-people-66.6-10973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44824"/>
            <a:ext cx="1031658" cy="1008112"/>
          </a:xfrm>
          <a:prstGeom prst="rect">
            <a:avLst/>
          </a:prstGeom>
          <a:noFill/>
        </p:spPr>
      </p:pic>
      <p:pic>
        <p:nvPicPr>
          <p:cNvPr id="3080" name="Picture 8" descr="C:\Users\wendyr\AppData\Local\Microsoft\Windows\Temporary Internet Files\Content.IE5\1N4Q0O2L\Ford_Design_Building_Northwester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556792"/>
            <a:ext cx="1307451" cy="10317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8702" y="4057870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IATI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28498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Donors / Investors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297" y="2420888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(I)NGOs / Fund</a:t>
            </a:r>
          </a:p>
          <a:p>
            <a:pPr algn="ctr"/>
            <a:r>
              <a:rPr lang="en-GB" dirty="0"/>
              <a:t>Managers / Private</a:t>
            </a:r>
          </a:p>
          <a:p>
            <a:pPr algn="ctr"/>
            <a:r>
              <a:rPr lang="en-GB" dirty="0"/>
              <a:t>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7" y="2636912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 Country </a:t>
            </a:r>
          </a:p>
          <a:p>
            <a:pPr algn="ctr"/>
            <a:r>
              <a:rPr lang="en-GB" dirty="0"/>
              <a:t>National / Local</a:t>
            </a:r>
          </a:p>
          <a:p>
            <a:pPr algn="ctr"/>
            <a:r>
              <a:rPr lang="en-GB" dirty="0"/>
              <a:t> NGOs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285293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Affected</a:t>
            </a:r>
          </a:p>
          <a:p>
            <a:r>
              <a:rPr lang="en-GB" dirty="0"/>
              <a:t>Population</a:t>
            </a:r>
          </a:p>
        </p:txBody>
      </p:sp>
      <p:pic>
        <p:nvPicPr>
          <p:cNvPr id="1026" name="Picture 2" descr="C:\Users\wendyr\AppData\Local\Microsoft\Windows\Temporary Internet Files\Content.IE5\6OJR309H\Legislative_branch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1945" y="4874853"/>
            <a:ext cx="1311275" cy="11699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93838" y="599907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 Country</a:t>
            </a:r>
          </a:p>
          <a:p>
            <a:pPr algn="ctr"/>
            <a:r>
              <a:rPr lang="en-GB" dirty="0"/>
              <a:t>Govt. </a:t>
            </a:r>
            <a:r>
              <a:rPr lang="en-GB" dirty="0" err="1"/>
              <a:t>Ministrys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3074" idx="3"/>
            <a:endCxn id="3075" idx="1"/>
          </p:cNvCxnSpPr>
          <p:nvPr/>
        </p:nvCxnSpPr>
        <p:spPr>
          <a:xfrm flipV="1">
            <a:off x="1838188" y="1907399"/>
            <a:ext cx="861604" cy="6935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75" idx="3"/>
            <a:endCxn id="3080" idx="1"/>
          </p:cNvCxnSpPr>
          <p:nvPr/>
        </p:nvCxnSpPr>
        <p:spPr>
          <a:xfrm>
            <a:off x="3707904" y="1907399"/>
            <a:ext cx="1224136" cy="1652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80" idx="3"/>
            <a:endCxn id="3079" idx="1"/>
          </p:cNvCxnSpPr>
          <p:nvPr/>
        </p:nvCxnSpPr>
        <p:spPr>
          <a:xfrm>
            <a:off x="6239491" y="2072680"/>
            <a:ext cx="1068813" cy="2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12" idx="0"/>
          </p:cNvCxnSpPr>
          <p:nvPr/>
        </p:nvCxnSpPr>
        <p:spPr>
          <a:xfrm>
            <a:off x="1280007" y="3654316"/>
            <a:ext cx="4251266" cy="20557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2" idx="0"/>
          </p:cNvCxnSpPr>
          <p:nvPr/>
        </p:nvCxnSpPr>
        <p:spPr>
          <a:xfrm>
            <a:off x="3359844" y="3344218"/>
            <a:ext cx="2171429" cy="51566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2"/>
            <a:endCxn id="12" idx="0"/>
          </p:cNvCxnSpPr>
          <p:nvPr/>
        </p:nvCxnSpPr>
        <p:spPr>
          <a:xfrm flipH="1">
            <a:off x="5531273" y="3560242"/>
            <a:ext cx="144177" cy="29964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wendyr\AppData\Local\Microsoft\Windows\Temporary Internet Files\Content.IE5\CASD0JFO\observar_con_lupa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820" y="4941168"/>
            <a:ext cx="1636545" cy="1440160"/>
          </a:xfrm>
          <a:prstGeom prst="rect">
            <a:avLst/>
          </a:prstGeom>
          <a:noFill/>
        </p:spPr>
      </p:pic>
      <p:cxnSp>
        <p:nvCxnSpPr>
          <p:cNvPr id="55" name="Straight Arrow Connector 54"/>
          <p:cNvCxnSpPr>
            <a:cxnSpLocks/>
            <a:endCxn id="1027" idx="3"/>
          </p:cNvCxnSpPr>
          <p:nvPr/>
        </p:nvCxnSpPr>
        <p:spPr>
          <a:xfrm flipH="1">
            <a:off x="1978365" y="4880903"/>
            <a:ext cx="2802630" cy="78034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23317" y="5972826"/>
            <a:ext cx="424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Parliamentarians / Tax Payers / CSOs / </a:t>
            </a:r>
          </a:p>
          <a:p>
            <a:r>
              <a:rPr lang="en-GB" dirty="0"/>
              <a:t> Auditors / Researchers / Media etc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2168EC-0917-4B1C-856F-96C4F0A028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5" y="3859886"/>
            <a:ext cx="1500556" cy="99880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29AAC32-A15F-4C79-9624-77F785DC2BDC}"/>
              </a:ext>
            </a:extLst>
          </p:cNvPr>
          <p:cNvSpPr txBox="1"/>
          <p:nvPr/>
        </p:nvSpPr>
        <p:spPr>
          <a:xfrm>
            <a:off x="4767851" y="4880903"/>
            <a:ext cx="1390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UN OCHA</a:t>
            </a:r>
          </a:p>
          <a:p>
            <a:pPr algn="ctr"/>
            <a:r>
              <a:rPr lang="en-GB" dirty="0"/>
              <a:t>Response </a:t>
            </a:r>
          </a:p>
          <a:p>
            <a:pPr algn="ctr"/>
            <a:r>
              <a:rPr lang="en-GB" dirty="0"/>
              <a:t>Coordinator</a:t>
            </a:r>
          </a:p>
          <a:p>
            <a:pPr algn="ctr"/>
            <a:endParaRPr lang="en-GB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887413-3EBF-46DF-9D02-6A7477A9A754}"/>
              </a:ext>
            </a:extLst>
          </p:cNvPr>
          <p:cNvCxnSpPr>
            <a:cxnSpLocks/>
            <a:endCxn id="1026" idx="1"/>
          </p:cNvCxnSpPr>
          <p:nvPr/>
        </p:nvCxnSpPr>
        <p:spPr>
          <a:xfrm>
            <a:off x="6247872" y="5040687"/>
            <a:ext cx="1154073" cy="41916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60685F2-CFF0-4FDF-A0DC-08FF3E27306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281551" y="3176102"/>
            <a:ext cx="810729" cy="730287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29E1FA-C8A5-41F3-A5E0-6355E4FE3F2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1280007" y="3654316"/>
            <a:ext cx="1419785" cy="403554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1BABEA-6B30-4ECB-985F-0C9A794F79FF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2699792" y="3344218"/>
            <a:ext cx="660052" cy="71365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8D88A7-7F6B-47B0-8936-55279E552D5E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flipH="1">
            <a:off x="2699792" y="3560242"/>
            <a:ext cx="2975658" cy="497628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79BD561-45D9-460F-9592-6EA800E15869}"/>
              </a:ext>
            </a:extLst>
          </p:cNvPr>
          <p:cNvSpPr/>
          <p:nvPr/>
        </p:nvSpPr>
        <p:spPr>
          <a:xfrm>
            <a:off x="6773897" y="3975058"/>
            <a:ext cx="1102180" cy="758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NEEDS</a:t>
            </a:r>
          </a:p>
          <a:p>
            <a:pPr algn="ctr"/>
            <a:r>
              <a:rPr lang="en-GB" dirty="0"/>
              <a:t>DATA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47340D-336E-4EFB-8E12-82E42C723D56}"/>
              </a:ext>
            </a:extLst>
          </p:cNvPr>
          <p:cNvCxnSpPr>
            <a:cxnSpLocks/>
            <a:stCxn id="38" idx="1"/>
            <a:endCxn id="12" idx="3"/>
          </p:cNvCxnSpPr>
          <p:nvPr/>
        </p:nvCxnSpPr>
        <p:spPr>
          <a:xfrm flipH="1">
            <a:off x="6281551" y="4354335"/>
            <a:ext cx="492346" cy="495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49427C-1665-4FAE-9713-9D8D79B1EE00}"/>
              </a:ext>
            </a:extLst>
          </p:cNvPr>
          <p:cNvCxnSpPr>
            <a:cxnSpLocks/>
            <a:stCxn id="11" idx="2"/>
            <a:endCxn id="38" idx="0"/>
          </p:cNvCxnSpPr>
          <p:nvPr/>
        </p:nvCxnSpPr>
        <p:spPr>
          <a:xfrm flipH="1">
            <a:off x="7324987" y="3499267"/>
            <a:ext cx="404647" cy="4757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F99F19-4080-40E9-805F-EC48269233BA}"/>
              </a:ext>
            </a:extLst>
          </p:cNvPr>
          <p:cNvCxnSpPr>
            <a:cxnSpLocks/>
            <a:stCxn id="1026" idx="3"/>
          </p:cNvCxnSpPr>
          <p:nvPr/>
        </p:nvCxnSpPr>
        <p:spPr>
          <a:xfrm flipH="1" flipV="1">
            <a:off x="8229455" y="3493688"/>
            <a:ext cx="483765" cy="1966159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8A7BC2-5151-465B-895E-C71EF91B9A60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>
            <a:off x="3250882" y="4359290"/>
            <a:ext cx="1530113" cy="77857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Grand Bargain Original Workstreams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76857"/>
            <a:ext cx="8229600" cy="523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Arial Unicode MS" charset="0"/>
                <a:cs typeface="Arial" panose="020B0604020202020204" pitchFamily="34" charset="0"/>
              </a:rPr>
              <a:t>Greater transparency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Arial Unicode MS" charset="0"/>
                <a:cs typeface="Arial" panose="020B0604020202020204" pitchFamily="34" charset="0"/>
              </a:rPr>
              <a:t>(Netherlands &amp; World Bank)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Localisation: More funding for local &amp; national responders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(Switzerland &amp; IFRC)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Cash: Increase the use and coordination of cash-based programming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(UK &amp; WFP)</a:t>
            </a:r>
            <a:r>
              <a:rPr lang="en-GB" sz="1600" dirty="0"/>
              <a:t> 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Reduce duplication and management costs </a:t>
            </a:r>
            <a:r>
              <a:rPr lang="en-GB" sz="1600" i="1" dirty="0"/>
              <a:t>(Japan &amp; UNHCR)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Improve joint and impartial needs assessments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(ECHO &amp; UN OCHA)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A participation revolution: include people receiving aid in making the decisions which affect their lives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(USA &amp; SCHR)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Increase hum. multi year planning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(Canada &amp; UNICEF) 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Earmarking: Reduce the earmarking of donor contributions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(Sweden &amp; ICRC)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Harmonise and simplify reporting requirements (Germany &amp; ICVA)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1600" dirty="0"/>
              <a:t>Enhance engagement between hum. and dev. actors </a:t>
            </a:r>
            <a:r>
              <a:rPr lang="en-GB" sz="1600" i="1" dirty="0">
                <a:solidFill>
                  <a:srgbClr val="3B3B3B"/>
                </a:solidFill>
                <a:ea typeface="Arial Unicode MS" charset="0"/>
                <a:cs typeface="Arial" panose="020B0604020202020204" pitchFamily="34" charset="0"/>
              </a:rPr>
              <a:t>(UNDP &amp; Denmark)            (NB Workstream now mainstreamed)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i="1" dirty="0">
              <a:solidFill>
                <a:srgbClr val="3B3B3B"/>
              </a:solidFill>
              <a:ea typeface="Arial Unicode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2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43911"/>
            <a:ext cx="7700666" cy="996857"/>
          </a:xfrm>
        </p:spPr>
        <p:txBody>
          <a:bodyPr/>
          <a:lstStyle/>
          <a:p>
            <a:r>
              <a:rPr lang="en-GB" sz="3200" dirty="0"/>
              <a:t>Grand Bargain Transparency Workstream – work to date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47675" lvl="0" indent="-361950"/>
            <a:r>
              <a:rPr lang="en-GB" dirty="0">
                <a:solidFill>
                  <a:srgbClr val="000000"/>
                </a:solidFill>
              </a:rPr>
              <a:t>Within the GB Transparency workstream we have been working with GB signatories to:</a:t>
            </a:r>
            <a:endParaRPr lang="en-GB" i="1" dirty="0">
              <a:solidFill>
                <a:srgbClr val="000000"/>
              </a:solidFill>
            </a:endParaRP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Increase their awareness of IATI and its potential</a:t>
            </a: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Enhance the IATI Standard so that it is more relevant to humanitarian organisations</a:t>
            </a: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Encourage publishing to IATI using the specific humanitarian features of v2.02 or later of the IATI standard</a:t>
            </a:r>
          </a:p>
          <a:p>
            <a:pPr marL="447675" lvl="0" indent="-361950">
              <a:buFont typeface="Arial" pitchFamily="34" charset="0"/>
              <a:buChar char="•"/>
            </a:pPr>
            <a:r>
              <a:rPr lang="en-GB" i="1" dirty="0">
                <a:solidFill>
                  <a:srgbClr val="000000"/>
                </a:solidFill>
              </a:rPr>
              <a:t>Working </a:t>
            </a:r>
            <a:r>
              <a:rPr lang="en-GB" i="1" dirty="0" err="1">
                <a:solidFill>
                  <a:srgbClr val="000000"/>
                </a:solidFill>
              </a:rPr>
              <a:t>wth</a:t>
            </a:r>
            <a:r>
              <a:rPr lang="en-GB" i="1" dirty="0">
                <a:solidFill>
                  <a:srgbClr val="000000"/>
                </a:solidFill>
              </a:rPr>
              <a:t> UN OCHA FTS so that it can automatically import IATI data into its Financial Tracking Service (FTS).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32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  <a:endParaRPr lang="en-GB" sz="14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3376453-BE09-4189-8C90-6E2CC6999C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417638"/>
          <a:ext cx="7994072" cy="4900035"/>
        </p:xfrm>
        <a:graphic>
          <a:graphicData uri="http://schemas.openxmlformats.org/drawingml/2006/table">
            <a:tbl>
              <a:tblPr firstRow="1" firstCol="1" bandRow="1"/>
              <a:tblGrid>
                <a:gridCol w="2170735">
                  <a:extLst>
                    <a:ext uri="{9D8B030D-6E8A-4147-A177-3AD203B41FA5}">
                      <a16:colId xmlns:a16="http://schemas.microsoft.com/office/drawing/2014/main" val="2875792468"/>
                    </a:ext>
                  </a:extLst>
                </a:gridCol>
                <a:gridCol w="1825923">
                  <a:extLst>
                    <a:ext uri="{9D8B030D-6E8A-4147-A177-3AD203B41FA5}">
                      <a16:colId xmlns:a16="http://schemas.microsoft.com/office/drawing/2014/main" val="763518681"/>
                    </a:ext>
                  </a:extLst>
                </a:gridCol>
                <a:gridCol w="2043925">
                  <a:extLst>
                    <a:ext uri="{9D8B030D-6E8A-4147-A177-3AD203B41FA5}">
                      <a16:colId xmlns:a16="http://schemas.microsoft.com/office/drawing/2014/main" val="3875522367"/>
                    </a:ext>
                  </a:extLst>
                </a:gridCol>
                <a:gridCol w="1953489">
                  <a:extLst>
                    <a:ext uri="{9D8B030D-6E8A-4147-A177-3AD203B41FA5}">
                      <a16:colId xmlns:a16="http://schemas.microsoft.com/office/drawing/2014/main" val="2152878517"/>
                    </a:ext>
                  </a:extLst>
                </a:gridCol>
              </a:tblGrid>
              <a:tr h="1122998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800" b="1" dirty="0">
                          <a:solidFill>
                            <a:srgbClr val="453F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Baseline report 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June 2017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(51 signatories)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Sept 2018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(59 signatories**)</a:t>
                      </a:r>
                      <a:endParaRPr lang="en-GB" sz="1800" b="1" dirty="0">
                        <a:solidFill>
                          <a:srgbClr val="453F43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2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Change since baseline assessment</a:t>
                      </a:r>
                    </a:p>
                  </a:txBody>
                  <a:tcPr marL="55417" marR="554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27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95654"/>
                  </a:ext>
                </a:extLst>
              </a:tr>
              <a:tr h="911454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Publishing open data using IATI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 organisations* (73%)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46 organisations (78%)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3F4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Additional 9 organisations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005076"/>
                  </a:ext>
                </a:extLst>
              </a:tr>
              <a:tr h="418807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Of these</a:t>
                      </a: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198386"/>
                  </a:ext>
                </a:extLst>
              </a:tr>
              <a:tr h="831979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Publishing data on their humanitarian activities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 organisations (84%)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 organisations (89%)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53F4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Additional 10 organisations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906508"/>
                  </a:ext>
                </a:extLst>
              </a:tr>
              <a:tr h="718445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Using v2.02 of IATI or later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16 organisations (43%)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 organisations (78%)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53F4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Additional 20 organisations</a:t>
                      </a: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11842"/>
                  </a:ext>
                </a:extLst>
              </a:tr>
              <a:tr h="89635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Providing more granular data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endParaRPr lang="en-GB" sz="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organisations (22%)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 organisations</a:t>
                      </a:r>
                    </a:p>
                  </a:txBody>
                  <a:tcPr marL="55417" marR="55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44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88694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46CBB79-D08C-4486-A25D-265A9153AD2A}"/>
              </a:ext>
            </a:extLst>
          </p:cNvPr>
          <p:cNvSpPr/>
          <p:nvPr/>
        </p:nvSpPr>
        <p:spPr>
          <a:xfrm>
            <a:off x="166687" y="6444862"/>
            <a:ext cx="8810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B656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 Or their members or affiliates      ***  includes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6B656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3 non publishing signatories – NEAR, ICVA &amp; SCHR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B656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97317"/>
      </p:ext>
    </p:extLst>
  </p:cSld>
  <p:clrMapOvr>
    <a:masterClrMapping/>
  </p:clrMapOvr>
</p:sld>
</file>

<file path=ppt/theme/theme1.xml><?xml version="1.0" encoding="utf-8"?>
<a:theme xmlns:a="http://schemas.openxmlformats.org/drawingml/2006/main" name="DVIJ5101_Powerpoint_Template_300117">
  <a:themeElements>
    <a:clrScheme name="DI_Theme 1">
      <a:dk1>
        <a:sysClr val="windowText" lastClr="000000"/>
      </a:dk1>
      <a:lt1>
        <a:sysClr val="window" lastClr="FFFFFF"/>
      </a:lt1>
      <a:dk2>
        <a:srgbClr val="E8443A"/>
      </a:dk2>
      <a:lt2>
        <a:srgbClr val="453F43"/>
      </a:lt2>
      <a:accent1>
        <a:srgbClr val="E8443A"/>
      </a:accent1>
      <a:accent2>
        <a:srgbClr val="F8C1B3"/>
      </a:accent2>
      <a:accent3>
        <a:srgbClr val="F0836E"/>
      </a:accent3>
      <a:accent4>
        <a:srgbClr val="BD2729"/>
      </a:accent4>
      <a:accent5>
        <a:srgbClr val="8F1C14"/>
      </a:accent5>
      <a:accent6>
        <a:srgbClr val="6B656A"/>
      </a:accent6>
      <a:hlink>
        <a:srgbClr val="E8443A"/>
      </a:hlink>
      <a:folHlink>
        <a:srgbClr val="6B65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9448</TotalTime>
  <Words>1053</Words>
  <Application>Microsoft Office PowerPoint</Application>
  <PresentationFormat>On-screen Show (4:3)</PresentationFormat>
  <Paragraphs>190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MS PGothic</vt:lpstr>
      <vt:lpstr>MS PGothic</vt:lpstr>
      <vt:lpstr>Arial</vt:lpstr>
      <vt:lpstr>Calibri</vt:lpstr>
      <vt:lpstr>Times New Roman</vt:lpstr>
      <vt:lpstr>DVIJ5101_Powerpoint_Template_300117</vt:lpstr>
      <vt:lpstr>PowerPoint Presentation</vt:lpstr>
      <vt:lpstr>Welcome and introductions</vt:lpstr>
      <vt:lpstr>The Humanitarian Context</vt:lpstr>
      <vt:lpstr>PowerPoint Presentation</vt:lpstr>
      <vt:lpstr>The Grand Bargain was born </vt:lpstr>
      <vt:lpstr>Humanitarian Sector - FTS &amp; IATI</vt:lpstr>
      <vt:lpstr>Grand Bargain Original Workstreams </vt:lpstr>
      <vt:lpstr>Grand Bargain Transparency Workstream – work to date</vt:lpstr>
      <vt:lpstr>Impact</vt:lpstr>
      <vt:lpstr>How transparent are the world’s largest humanitarian donors? (Sept 2018)</vt:lpstr>
      <vt:lpstr>Grand Bargain Transparency Workstream – next phase</vt:lpstr>
      <vt:lpstr>How IATI data can help</vt:lpstr>
      <vt:lpstr>  Beyond the Grand Bargain &amp; FTS</vt:lpstr>
      <vt:lpstr>Any questions?</vt:lpstr>
      <vt:lpstr>Humanitarian Sector - FTS &amp; IATI</vt:lpstr>
    </vt:vector>
  </TitlesOfParts>
  <Company>UNOPS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Daeun LEE</dc:creator>
  <cp:lastModifiedBy>Jahnvi Dave</cp:lastModifiedBy>
  <cp:revision>524</cp:revision>
  <dcterms:created xsi:type="dcterms:W3CDTF">2014-01-14T13:27:25Z</dcterms:created>
  <dcterms:modified xsi:type="dcterms:W3CDTF">2018-11-26T17:16:47Z</dcterms:modified>
</cp:coreProperties>
</file>