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 id="2147483740" r:id="rId2"/>
    <p:sldMasterId id="2147483741" r:id="rId3"/>
    <p:sldMasterId id="2147483731" r:id="rId4"/>
    <p:sldMasterId id="2147483732" r:id="rId5"/>
    <p:sldMasterId id="2147483725" r:id="rId6"/>
    <p:sldMasterId id="2147483726" r:id="rId7"/>
    <p:sldMasterId id="2147483727" r:id="rId8"/>
    <p:sldMasterId id="2147483728" r:id="rId9"/>
    <p:sldMasterId id="2147483729" r:id="rId10"/>
    <p:sldMasterId id="2147483809" r:id="rId11"/>
  </p:sldMasterIdLst>
  <p:notesMasterIdLst>
    <p:notesMasterId r:id="rId26"/>
  </p:notesMasterIdLst>
  <p:handoutMasterIdLst>
    <p:handoutMasterId r:id="rId27"/>
  </p:handoutMasterIdLst>
  <p:sldIdLst>
    <p:sldId id="970" r:id="rId12"/>
    <p:sldId id="1064" r:id="rId13"/>
    <p:sldId id="1053" r:id="rId14"/>
    <p:sldId id="1055" r:id="rId15"/>
    <p:sldId id="1058" r:id="rId16"/>
    <p:sldId id="1059" r:id="rId17"/>
    <p:sldId id="1061" r:id="rId18"/>
    <p:sldId id="1062" r:id="rId19"/>
    <p:sldId id="314" r:id="rId20"/>
    <p:sldId id="976" r:id="rId21"/>
    <p:sldId id="1065" r:id="rId22"/>
    <p:sldId id="1063" r:id="rId23"/>
    <p:sldId id="1052" r:id="rId24"/>
    <p:sldId id="1008" r:id="rId25"/>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uel Argyrakis" initials="MA" lastIdx="15" clrIdx="0">
    <p:extLst/>
  </p:cmAuthor>
  <p:cmAuthor id="2" name="Linda Leunissen" initials="" lastIdx="21" clrIdx="1"/>
  <p:cmAuthor id="3" name="Microsoft Office User" initials="MOU"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A74"/>
    <a:srgbClr val="F5F4E3"/>
    <a:srgbClr val="F3F9F9"/>
    <a:srgbClr val="E1E6E6"/>
    <a:srgbClr val="D8DBDB"/>
    <a:srgbClr val="FFFFFF"/>
    <a:srgbClr val="F5F5F5"/>
    <a:srgbClr val="F8E7D4"/>
    <a:srgbClr val="000000"/>
    <a:srgbClr val="75B6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29" autoAdjust="0"/>
    <p:restoredTop sz="91128" autoAdjust="0"/>
  </p:normalViewPr>
  <p:slideViewPr>
    <p:cSldViewPr snapToGrid="0">
      <p:cViewPr>
        <p:scale>
          <a:sx n="74" d="100"/>
          <a:sy n="74" d="100"/>
        </p:scale>
        <p:origin x="1404" y="-120"/>
      </p:cViewPr>
      <p:guideLst>
        <p:guide orient="horz" pos="2160"/>
        <p:guide pos="288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145" d="100"/>
        <a:sy n="145" d="100"/>
      </p:scale>
      <p:origin x="0" y="3240"/>
    </p:cViewPr>
  </p:sorterViewPr>
  <p:notesViewPr>
    <p:cSldViewPr snapToGrid="0">
      <p:cViewPr varScale="1">
        <p:scale>
          <a:sx n="63" d="100"/>
          <a:sy n="63"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nl-NL" dirty="0">
              <a:latin typeface="Century Gothic" panose="020B0502020202020204" pitchFamily="34" charset="0"/>
            </a:endParaRPr>
          </a:p>
        </p:txBody>
      </p:sp>
      <p:sp>
        <p:nvSpPr>
          <p:cNvPr id="3" name="Tijdelijke aanduiding voor datum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52482F9A-CFA8-4848-9200-20E3DF805829}" type="datetimeFigureOut">
              <a:rPr lang="nl-NL" smtClean="0">
                <a:latin typeface="Century Gothic" panose="020B0502020202020204" pitchFamily="34" charset="0"/>
              </a:rPr>
              <a:t>14-11-2018</a:t>
            </a:fld>
            <a:endParaRPr lang="nl-NL" dirty="0">
              <a:latin typeface="Century Gothic" panose="020B0502020202020204" pitchFamily="34" charset="0"/>
            </a:endParaRPr>
          </a:p>
        </p:txBody>
      </p:sp>
      <p:sp>
        <p:nvSpPr>
          <p:cNvPr id="4" name="Tijdelijke aanduiding voor voettekst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nl-NL" dirty="0">
              <a:latin typeface="Century Gothic" panose="020B0502020202020204" pitchFamily="34" charset="0"/>
            </a:endParaRPr>
          </a:p>
        </p:txBody>
      </p:sp>
      <p:sp>
        <p:nvSpPr>
          <p:cNvPr id="5" name="Tijdelijke aanduiding voor dianumm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B7EE3386-8A8E-4D36-ABB0-40F2E0B56CBC}" type="slidenum">
              <a:rPr lang="nl-NL" smtClean="0">
                <a:latin typeface="Century Gothic" panose="020B0502020202020204" pitchFamily="34" charset="0"/>
              </a:rPr>
              <a:t>‹#›</a:t>
            </a:fld>
            <a:endParaRPr lang="nl-NL" dirty="0">
              <a:latin typeface="Century Gothic" panose="020B0502020202020204" pitchFamily="34" charset="0"/>
            </a:endParaRPr>
          </a:p>
        </p:txBody>
      </p:sp>
    </p:spTree>
    <p:extLst>
      <p:ext uri="{BB962C8B-B14F-4D97-AF65-F5344CB8AC3E}">
        <p14:creationId xmlns:p14="http://schemas.microsoft.com/office/powerpoint/2010/main" val="1453522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atin typeface="Century Gothic" panose="020B0502020202020204" pitchFamily="34" charset="0"/>
              </a:defRPr>
            </a:lvl1pPr>
          </a:lstStyle>
          <a:p>
            <a:endParaRPr lang="nl-NL" dirty="0"/>
          </a:p>
        </p:txBody>
      </p:sp>
      <p:sp>
        <p:nvSpPr>
          <p:cNvPr id="3" name="Tijdelijke aanduiding voor datum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atin typeface="Century Gothic" panose="020B0502020202020204" pitchFamily="34" charset="0"/>
              </a:defRPr>
            </a:lvl1pPr>
          </a:lstStyle>
          <a:p>
            <a:fld id="{7F9B27F2-F835-4041-AAEF-AFE0A76F01B8}" type="datetimeFigureOut">
              <a:rPr lang="nl-NL" smtClean="0"/>
              <a:pPr/>
              <a:t>14-11-2018</a:t>
            </a:fld>
            <a:endParaRPr lang="nl-NL" dirty="0"/>
          </a:p>
        </p:txBody>
      </p:sp>
      <p:sp>
        <p:nvSpPr>
          <p:cNvPr id="4" name="Tijdelijke aanduiding voor dia-afbeelding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9048" tIns="49524" rIns="99048" bIns="49524" rtlCol="0" anchor="ctr"/>
          <a:lstStyle/>
          <a:p>
            <a:endParaRPr lang="nl-NL" dirty="0"/>
          </a:p>
        </p:txBody>
      </p:sp>
      <p:sp>
        <p:nvSpPr>
          <p:cNvPr id="5" name="Tijdelijke aanduiding voor notities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atin typeface="Century Gothic" panose="020B0502020202020204" pitchFamily="34" charset="0"/>
              </a:defRPr>
            </a:lvl1pPr>
          </a:lstStyle>
          <a:p>
            <a:endParaRPr lang="nl-NL" dirty="0"/>
          </a:p>
        </p:txBody>
      </p:sp>
      <p:sp>
        <p:nvSpPr>
          <p:cNvPr id="7" name="Tijdelijke aanduiding voor dianumm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atin typeface="Century Gothic" panose="020B0502020202020204" pitchFamily="34" charset="0"/>
              </a:defRPr>
            </a:lvl1pPr>
          </a:lstStyle>
          <a:p>
            <a:fld id="{5268021B-8850-427A-9882-F13FD582133E}" type="slidenum">
              <a:rPr lang="nl-NL" smtClean="0"/>
              <a:pPr/>
              <a:t>‹#›</a:t>
            </a:fld>
            <a:endParaRPr lang="nl-NL" dirty="0"/>
          </a:p>
        </p:txBody>
      </p:sp>
    </p:spTree>
    <p:extLst>
      <p:ext uri="{BB962C8B-B14F-4D97-AF65-F5344CB8AC3E}">
        <p14:creationId xmlns:p14="http://schemas.microsoft.com/office/powerpoint/2010/main" val="2893105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47775" y="1279525"/>
            <a:ext cx="4603750" cy="3454400"/>
          </a:xfrm>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5268021B-8850-427A-9882-F13FD582133E}" type="slidenum">
              <a:rPr lang="en-GB" smtClean="0"/>
              <a:t>2</a:t>
            </a:fld>
            <a:endParaRPr lang="en-GB" dirty="0"/>
          </a:p>
        </p:txBody>
      </p:sp>
    </p:spTree>
    <p:extLst>
      <p:ext uri="{BB962C8B-B14F-4D97-AF65-F5344CB8AC3E}">
        <p14:creationId xmlns:p14="http://schemas.microsoft.com/office/powerpoint/2010/main" val="134961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Shape 699"/>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00" name="Shape 7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8421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000"/>
              <a:buFont typeface="Calibri"/>
              <a:buNone/>
            </a:pPr>
            <a:endParaRPr sz="1000" b="0" i="0" u="none" strike="noStrike" cap="none" dirty="0">
              <a:solidFill>
                <a:schemeClr val="dk1"/>
              </a:solidFill>
              <a:latin typeface="Calibri"/>
              <a:ea typeface="Calibri"/>
              <a:cs typeface="Calibri"/>
              <a:sym typeface="Calibri"/>
            </a:endParaRPr>
          </a:p>
        </p:txBody>
      </p:sp>
      <p:sp>
        <p:nvSpPr>
          <p:cNvPr id="665" name="Shape 66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8245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22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x-none" altLang="x-none">
              <a:ea typeface="ＭＳ Ｐゴシック" charset="-128"/>
            </a:endParaRPr>
          </a:p>
        </p:txBody>
      </p:sp>
      <p:sp>
        <p:nvSpPr>
          <p:cNvPr id="1822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entury Gothic"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entury Gothic"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entury Gothic"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entury Gothic" charset="0"/>
                <a:ea typeface="ＭＳ Ｐゴシック" charset="-128"/>
              </a:defRPr>
            </a:lvl9pPr>
          </a:lstStyle>
          <a:p>
            <a:fld id="{34C76F89-1FFD-8C49-9649-CC2B1881FBC3}" type="slidenum">
              <a:rPr lang="nl-NL" altLang="en-US">
                <a:latin typeface="Calibri" charset="0"/>
              </a:rPr>
              <a:pPr/>
              <a:t>8</a:t>
            </a:fld>
            <a:endParaRPr lang="nl-NL" altLang="en-US">
              <a:latin typeface="Calibri" charset="0"/>
            </a:endParaRPr>
          </a:p>
        </p:txBody>
      </p:sp>
    </p:spTree>
    <p:extLst>
      <p:ext uri="{BB962C8B-B14F-4D97-AF65-F5344CB8AC3E}">
        <p14:creationId xmlns:p14="http://schemas.microsoft.com/office/powerpoint/2010/main" val="4067446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Shape 9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Shape 931"/>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7564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pic>
        <p:nvPicPr>
          <p:cNvPr id="4" name="Afbeelding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97140" y="6368216"/>
            <a:ext cx="1390650" cy="32976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2580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1 - W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34851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umen title -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58125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umen title -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70874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umen title - G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86745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umen title - AM">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95782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umen title - W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48337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umen title - E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48927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umen title - S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86335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umen title - SEA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90570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umen product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36255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umen product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7846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1 - E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56119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umen product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53707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umen product 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85591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umen conten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08258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Lumen content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75321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umen content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12947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ites 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13240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ites title - G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61062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ites title - AM">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22456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ites title - W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35597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ites title - E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9221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 S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1836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ites title - S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6748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ites title - SEA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62721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tes conten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38127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ites content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50058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tes content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44856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kvopedia 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570709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kvopedia produc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68538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kvopedia templat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87738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kvopedia template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1738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kvopedia template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4666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1 - SEAP">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7415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2 - AM">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3864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lain - light grey">
    <p:bg>
      <p:bgPr>
        <a:solidFill>
          <a:srgbClr val="F5F5F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005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lain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50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SR content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5389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ullframe - WA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300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2 / Closing - GL">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702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ground - G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0081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2 / Closing - AM">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7387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2 / Closing - W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7072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2 / Closing - E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8424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2 / Closing - S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3512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2 / Closing - SEAP">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57498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3349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9978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duct overview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4473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frame - G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1654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frame - AM">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073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 AM">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5596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frame - WA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1975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frame - WA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8252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Fullframe - EA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9104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frame - EA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8668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frame - EA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31334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frame - SA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3595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frame - SA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58854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frame - SEAP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0346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frame - SEAP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8353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ors G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3952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 W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68493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ors AM">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3227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ors W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6821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ors E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0613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ors S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88141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ors SEAP">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641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3630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orldmap">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6665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low title -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0086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low title -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6872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 E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24004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low title -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1165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low title - G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88280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low title - AM">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1050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low title - W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070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low title - E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3050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low title - S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0566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low title - SEA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86124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low product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0548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low product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5262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low product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62086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 S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56762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low content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57365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low content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98888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low content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39463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ddisfly title -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8524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addisfly title -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72800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addisfly title -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29859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addisfly title - G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19183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ddisfly title - AM">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12361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ddisfly title - W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84042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addisfly title - E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358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 SEA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45183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addisfly title - S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94486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addisfly title - SEAP">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34185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ddisfly produc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5092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addisfly product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7748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addisfly product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63380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ddisfly product 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3992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addisfly conten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97907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addisfly content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49261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ddisfly content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75797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SR title -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3535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1 - G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7893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SR title -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09377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SR title -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65480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SR title - G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94196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SR title - AM">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46809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RSR title - W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05120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SR title - E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67894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RSR title - S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59717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SR title - SEA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54669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RSR produc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17008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SR product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6299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 AM">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49527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SR product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00326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SR product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26221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SR product 5">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35411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SR product 6">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79873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SR content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86846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SR content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48160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SR content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48565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SR content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21427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SR content 5">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66568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umen title -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1898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theme" Target="../theme/theme10.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theme" Target="../theme/theme11.xml"/><Relationship Id="rId5" Type="http://schemas.openxmlformats.org/officeDocument/2006/relationships/slideLayout" Target="../slideLayouts/slideLayout129.xml"/><Relationship Id="rId4"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theme" Target="../theme/theme5.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theme" Target="../theme/theme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theme" Target="../theme/theme8.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9.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200493"/>
      </p:ext>
    </p:extLst>
  </p:cSld>
  <p:clrMap bg1="lt1" tx1="dk1" bg2="lt2" tx2="dk2" accent1="accent1" accent2="accent2" accent3="accent3" accent4="accent4" accent5="accent5" accent6="accent6" hlink="hlink" folHlink="folHlink"/>
  <p:sldLayoutIdLst>
    <p:sldLayoutId id="2147483670" r:id="rId1"/>
    <p:sldLayoutId id="2147483677" r:id="rId2"/>
    <p:sldLayoutId id="2147483748" r:id="rId3"/>
    <p:sldLayoutId id="2147483749" r:id="rId4"/>
    <p:sldLayoutId id="2147483750" r:id="rId5"/>
    <p:sldLayoutId id="2147483751" r:id="rId6"/>
    <p:sldLayoutId id="214748375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241863"/>
      </p:ext>
    </p:extLst>
  </p:cSld>
  <p:clrMap bg1="lt1" tx1="dk1" bg2="lt2" tx2="dk2" accent1="accent1" accent2="accent2" accent3="accent3" accent4="accent4" accent5="accent5" accent6="accent6" hlink="hlink" folHlink="folHlink"/>
  <p:sldLayoutIdLst>
    <p:sldLayoutId id="2147483696" r:id="rId1"/>
    <p:sldLayoutId id="2147483800" r:id="rId2"/>
    <p:sldLayoutId id="2147483801" r:id="rId3"/>
    <p:sldLayoutId id="2147483802" r:id="rId4"/>
    <p:sldLayoutId id="2147483803" r:id="rId5"/>
    <p:sldLayoutId id="2147483804" r:id="rId6"/>
    <p:sldLayoutId id="2147483805" r:id="rId7"/>
    <p:sldLayoutId id="2147483689" r:id="rId8"/>
    <p:sldLayoutId id="2147483690" r:id="rId9"/>
    <p:sldLayoutId id="214748372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84448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4" r:id="rId3"/>
    <p:sldLayoutId id="2147483812" r:id="rId4"/>
    <p:sldLayoutId id="214748381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241484"/>
      </p:ext>
    </p:extLst>
  </p:cSld>
  <p:clrMap bg1="lt1" tx1="dk1" bg2="lt2" tx2="dk2" accent1="accent1" accent2="accent2" accent3="accent3" accent4="accent4" accent5="accent5" accent6="accent6" hlink="hlink" folHlink="folHlink"/>
  <p:sldLayoutIdLst>
    <p:sldLayoutId id="2147483671" r:id="rId1"/>
    <p:sldLayoutId id="2147483735" r:id="rId2"/>
    <p:sldLayoutId id="2147483736" r:id="rId3"/>
    <p:sldLayoutId id="2147483737" r:id="rId4"/>
    <p:sldLayoutId id="2147483738" r:id="rId5"/>
    <p:sldLayoutId id="2147483739" r:id="rId6"/>
    <p:sldLayoutId id="2147483827" r:id="rId7"/>
    <p:sldLayoutId id="2147483832" r:id="rId8"/>
    <p:sldLayoutId id="2147483833"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8152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874456"/>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71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0115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753" r:id="rId3"/>
    <p:sldLayoutId id="2147483754" r:id="rId4"/>
    <p:sldLayoutId id="2147483755" r:id="rId5"/>
    <p:sldLayoutId id="2147483756" r:id="rId6"/>
    <p:sldLayoutId id="2147483757" r:id="rId7"/>
    <p:sldLayoutId id="2147483759" r:id="rId8"/>
    <p:sldLayoutId id="2147483760" r:id="rId9"/>
    <p:sldLayoutId id="2147483761" r:id="rId10"/>
    <p:sldLayoutId id="2147483762" r:id="rId11"/>
    <p:sldLayoutId id="2147483675" r:id="rId12"/>
    <p:sldLayoutId id="2147483763" r:id="rId13"/>
    <p:sldLayoutId id="2147483764" r:id="rId14"/>
    <p:sldLayoutId id="2147483765" r:id="rId15"/>
    <p:sldLayoutId id="2147483766" r:id="rId16"/>
    <p:sldLayoutId id="2147483767" r:id="rId17"/>
    <p:sldLayoutId id="2147483679" r:id="rId18"/>
    <p:sldLayoutId id="2147483680" r:id="rId19"/>
    <p:sldLayoutId id="214748368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08426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682" r:id="rId4"/>
    <p:sldLayoutId id="2147483768" r:id="rId5"/>
    <p:sldLayoutId id="2147483769" r:id="rId6"/>
    <p:sldLayoutId id="2147483770" r:id="rId7"/>
    <p:sldLayoutId id="2147483771" r:id="rId8"/>
    <p:sldLayoutId id="2147483772" r:id="rId9"/>
    <p:sldLayoutId id="2147483806" r:id="rId10"/>
    <p:sldLayoutId id="2147483807" r:id="rId11"/>
    <p:sldLayoutId id="2147483808" r:id="rId12"/>
    <p:sldLayoutId id="2147483685" r:id="rId13"/>
    <p:sldLayoutId id="2147483686" r:id="rId14"/>
    <p:sldLayoutId id="214748371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397687"/>
      </p:ext>
    </p:extLst>
  </p:cSld>
  <p:clrMap bg1="lt1" tx1="dk1" bg2="lt2" tx2="dk2" accent1="accent1" accent2="accent2" accent3="accent3" accent4="accent4" accent5="accent5" accent6="accent6" hlink="hlink" folHlink="folHlink"/>
  <p:sldLayoutIdLst>
    <p:sldLayoutId id="2147483724"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697" r:id="rId10"/>
    <p:sldLayoutId id="2147483698" r:id="rId11"/>
    <p:sldLayoutId id="2147483699" r:id="rId12"/>
    <p:sldLayoutId id="2147483700" r:id="rId13"/>
    <p:sldLayoutId id="2147483701" r:id="rId14"/>
    <p:sldLayoutId id="2147483702" r:id="rId15"/>
    <p:sldLayoutId id="214748372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230588"/>
      </p:ext>
    </p:extLst>
  </p:cSld>
  <p:clrMap bg1="lt1" tx1="dk1" bg2="lt2" tx2="dk2" accent1="accent1" accent2="accent2" accent3="accent3" accent4="accent4" accent5="accent5" accent6="accent6" hlink="hlink" folHlink="folHlink"/>
  <p:sldLayoutIdLst>
    <p:sldLayoutId id="214748370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04"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05" r:id="rId19"/>
    <p:sldLayoutId id="214748372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11997"/>
      </p:ext>
    </p:extLst>
  </p:cSld>
  <p:clrMap bg1="lt1" tx1="dk1" bg2="lt2" tx2="dk2" accent1="accent1" accent2="accent2" accent3="accent3" accent4="accent4" accent5="accent5" accent6="accent6" hlink="hlink" folHlink="folHlink"/>
  <p:sldLayoutIdLst>
    <p:sldLayoutId id="2147483687"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688" r:id="rId10"/>
    <p:sldLayoutId id="2147483691" r:id="rId11"/>
    <p:sldLayoutId id="2147483692" r:id="rId12"/>
    <p:sldLayoutId id="2147483693" r:id="rId13"/>
    <p:sldLayoutId id="2147483694" r:id="rId14"/>
    <p:sldLayoutId id="2147483695" r:id="rId15"/>
    <p:sldLayoutId id="214748372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4.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akvo.org/blog/mapping-iati-a-business-case-framework/" TargetMode="External"/><Relationship Id="rId2" Type="http://schemas.openxmlformats.org/officeDocument/2006/relationships/hyperlink" Target="https://planfinland.akvoapp.org/en/projects/" TargetMode="External"/><Relationship Id="rId1" Type="http://schemas.openxmlformats.org/officeDocument/2006/relationships/slideLayout" Target="../slideLayouts/slideLayout15.xml"/><Relationship Id="rId5" Type="http://schemas.openxmlformats.org/officeDocument/2006/relationships/image" Target="../media/image137.png"/><Relationship Id="rId4" Type="http://schemas.openxmlformats.org/officeDocument/2006/relationships/image" Target="../media/image136.png"/></Relationships>
</file>

<file path=ppt/slides/_rels/slide14.xml.rels><?xml version="1.0" encoding="UTF-8" standalone="yes"?>
<Relationships xmlns="http://schemas.openxmlformats.org/package/2006/relationships"><Relationship Id="rId3" Type="http://schemas.openxmlformats.org/officeDocument/2006/relationships/hyperlink" Target="mailto:karmath@akvo.org" TargetMode="External"/><Relationship Id="rId2" Type="http://schemas.openxmlformats.org/officeDocument/2006/relationships/hyperlink" Target="mailto:jigmy@akvo.org" TargetMode="External"/><Relationship Id="rId1" Type="http://schemas.openxmlformats.org/officeDocument/2006/relationships/slideLayout" Target="../slideLayouts/slideLayout14.xml"/><Relationship Id="rId4" Type="http://schemas.openxmlformats.org/officeDocument/2006/relationships/hyperlink" Target="mailto:marten@akvo.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hyperlink" Target="https://akvo.org/products/rs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3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3">
            <a:extLst>
              <a:ext uri="{FF2B5EF4-FFF2-40B4-BE49-F238E27FC236}">
                <a16:creationId xmlns:a16="http://schemas.microsoft.com/office/drawing/2014/main" id="{DDBAFB4F-F1F0-234B-940F-98F00EDA77EA}"/>
              </a:ext>
            </a:extLst>
          </p:cNvPr>
          <p:cNvSpPr/>
          <p:nvPr/>
        </p:nvSpPr>
        <p:spPr>
          <a:xfrm>
            <a:off x="489618" y="2923290"/>
            <a:ext cx="8292905" cy="1528624"/>
          </a:xfrm>
          <a:prstGeom prst="rect">
            <a:avLst/>
          </a:prstGeom>
        </p:spPr>
        <p:txBody>
          <a:bodyPr wrap="square">
            <a:spAutoFit/>
          </a:bodyPr>
          <a:lstStyle/>
          <a:p>
            <a:pPr algn="ctr">
              <a:lnSpc>
                <a:spcPct val="150000"/>
              </a:lnSpc>
            </a:pPr>
            <a:r>
              <a:rPr lang="en-GB" sz="3200" b="1" dirty="0">
                <a:solidFill>
                  <a:srgbClr val="2C2A74"/>
                </a:solidFill>
                <a:latin typeface="Century Gothic" panose="020B0502020202020204" pitchFamily="34" charset="0"/>
              </a:rPr>
              <a:t>Publishing and Communicating IATI Data with Akvo RSR</a:t>
            </a:r>
          </a:p>
        </p:txBody>
      </p:sp>
      <p:sp>
        <p:nvSpPr>
          <p:cNvPr id="3" name="TextBox 2"/>
          <p:cNvSpPr txBox="1"/>
          <p:nvPr/>
        </p:nvSpPr>
        <p:spPr>
          <a:xfrm>
            <a:off x="2386888" y="5354824"/>
            <a:ext cx="4727875" cy="954107"/>
          </a:xfrm>
          <a:prstGeom prst="rect">
            <a:avLst/>
          </a:prstGeom>
          <a:noFill/>
        </p:spPr>
        <p:txBody>
          <a:bodyPr wrap="square" rtlCol="0">
            <a:spAutoFit/>
          </a:bodyPr>
          <a:lstStyle/>
          <a:p>
            <a:pPr algn="ctr"/>
            <a:r>
              <a:rPr lang="en-US" sz="2800" b="1" dirty="0"/>
              <a:t>IATI TAG 2018</a:t>
            </a:r>
          </a:p>
          <a:p>
            <a:pPr algn="ctr"/>
            <a:r>
              <a:rPr lang="en-US" sz="2800" b="1" dirty="0"/>
              <a:t>Kathmandu, Nepal</a:t>
            </a:r>
          </a:p>
        </p:txBody>
      </p:sp>
    </p:spTree>
    <p:extLst>
      <p:ext uri="{BB962C8B-B14F-4D97-AF65-F5344CB8AC3E}">
        <p14:creationId xmlns:p14="http://schemas.microsoft.com/office/powerpoint/2010/main" val="2963068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3">
            <a:extLst>
              <a:ext uri="{FF2B5EF4-FFF2-40B4-BE49-F238E27FC236}">
                <a16:creationId xmlns:a16="http://schemas.microsoft.com/office/drawing/2014/main" id="{DDBAFB4F-F1F0-234B-940F-98F00EDA77EA}"/>
              </a:ext>
            </a:extLst>
          </p:cNvPr>
          <p:cNvSpPr/>
          <p:nvPr/>
        </p:nvSpPr>
        <p:spPr>
          <a:xfrm>
            <a:off x="817049" y="3875719"/>
            <a:ext cx="7799165" cy="789960"/>
          </a:xfrm>
          <a:prstGeom prst="rect">
            <a:avLst/>
          </a:prstGeom>
        </p:spPr>
        <p:txBody>
          <a:bodyPr wrap="square">
            <a:spAutoFit/>
          </a:bodyPr>
          <a:lstStyle/>
          <a:p>
            <a:pPr>
              <a:lnSpc>
                <a:spcPct val="150000"/>
              </a:lnSpc>
            </a:pPr>
            <a:r>
              <a:rPr lang="en-GB" sz="3200" b="1" dirty="0">
                <a:solidFill>
                  <a:srgbClr val="2C2A74"/>
                </a:solidFill>
                <a:latin typeface="Century Gothic" panose="020B0502020202020204" pitchFamily="34" charset="0"/>
              </a:rPr>
              <a:t>Examples of RSR Projects using IATI</a:t>
            </a:r>
          </a:p>
        </p:txBody>
      </p:sp>
    </p:spTree>
    <p:extLst>
      <p:ext uri="{BB962C8B-B14F-4D97-AF65-F5344CB8AC3E}">
        <p14:creationId xmlns:p14="http://schemas.microsoft.com/office/powerpoint/2010/main" val="1812739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3">
            <a:extLst>
              <a:ext uri="{FF2B5EF4-FFF2-40B4-BE49-F238E27FC236}">
                <a16:creationId xmlns:a16="http://schemas.microsoft.com/office/drawing/2014/main" id="{6604968C-4700-FB4B-8AFF-846C12E35D18}"/>
              </a:ext>
            </a:extLst>
          </p:cNvPr>
          <p:cNvSpPr/>
          <p:nvPr/>
        </p:nvSpPr>
        <p:spPr>
          <a:xfrm>
            <a:off x="0" y="238408"/>
            <a:ext cx="9010981" cy="461665"/>
          </a:xfrm>
          <a:prstGeom prst="rect">
            <a:avLst/>
          </a:prstGeom>
        </p:spPr>
        <p:txBody>
          <a:bodyPr wrap="square">
            <a:spAutoFit/>
          </a:bodyPr>
          <a:lstStyle/>
          <a:p>
            <a:pPr algn="ctr"/>
            <a:r>
              <a:rPr lang="en-GB" sz="2400" b="1" dirty="0">
                <a:solidFill>
                  <a:srgbClr val="2C2A74"/>
                </a:solidFill>
                <a:latin typeface="Century Gothic" panose="020B0502020202020204" pitchFamily="34" charset="0"/>
              </a:rPr>
              <a:t>Example of use at programme level: From Data to Decision</a:t>
            </a:r>
          </a:p>
        </p:txBody>
      </p:sp>
      <p:sp>
        <p:nvSpPr>
          <p:cNvPr id="4" name="Rectangle 3"/>
          <p:cNvSpPr/>
          <p:nvPr/>
        </p:nvSpPr>
        <p:spPr>
          <a:xfrm>
            <a:off x="257456" y="746501"/>
            <a:ext cx="8616214" cy="1169551"/>
          </a:xfrm>
          <a:prstGeom prst="rect">
            <a:avLst/>
          </a:prstGeom>
        </p:spPr>
        <p:txBody>
          <a:bodyPr wrap="square">
            <a:spAutoFit/>
          </a:bodyPr>
          <a:lstStyle/>
          <a:p>
            <a:r>
              <a:rPr lang="en-US" sz="1400" dirty="0"/>
              <a:t>This programme will focus on improving knowledge management, innovation and monitoring. In practice, this means working with new and existing partners to increase the quality and consistency of available WASH data; to ensure these data can be rapidly transformed into credible and actionable information for decision-making; and, where appropriate, to create platforms and protocols for information and knowledge sharing.</a:t>
            </a:r>
          </a:p>
        </p:txBody>
      </p:sp>
      <p:pic>
        <p:nvPicPr>
          <p:cNvPr id="6" name="Picture 5" descr="Screen Shot 2018-11-13 at 4.21.58 PM.p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1640" y="1973526"/>
            <a:ext cx="8830841" cy="4803851"/>
          </a:xfrm>
          <a:prstGeom prst="rect">
            <a:avLst/>
          </a:prstGeom>
        </p:spPr>
      </p:pic>
    </p:spTree>
    <p:extLst>
      <p:ext uri="{BB962C8B-B14F-4D97-AF65-F5344CB8AC3E}">
        <p14:creationId xmlns:p14="http://schemas.microsoft.com/office/powerpoint/2010/main" val="1579244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11-11 at 9.32.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005" y="2162298"/>
            <a:ext cx="8502013" cy="4449994"/>
          </a:xfrm>
          <a:prstGeom prst="rect">
            <a:avLst/>
          </a:prstGeom>
        </p:spPr>
      </p:pic>
      <p:sp>
        <p:nvSpPr>
          <p:cNvPr id="5" name="Rechthoek 3">
            <a:extLst>
              <a:ext uri="{FF2B5EF4-FFF2-40B4-BE49-F238E27FC236}">
                <a16:creationId xmlns:a16="http://schemas.microsoft.com/office/drawing/2014/main" id="{6604968C-4700-FB4B-8AFF-846C12E35D18}"/>
              </a:ext>
            </a:extLst>
          </p:cNvPr>
          <p:cNvSpPr/>
          <p:nvPr/>
        </p:nvSpPr>
        <p:spPr>
          <a:xfrm>
            <a:off x="308948" y="238408"/>
            <a:ext cx="8530395" cy="523220"/>
          </a:xfrm>
          <a:prstGeom prst="rect">
            <a:avLst/>
          </a:prstGeom>
        </p:spPr>
        <p:txBody>
          <a:bodyPr wrap="square">
            <a:spAutoFit/>
          </a:bodyPr>
          <a:lstStyle/>
          <a:p>
            <a:r>
              <a:rPr lang="en-GB" sz="2800" b="1" dirty="0">
                <a:solidFill>
                  <a:srgbClr val="2C2A74"/>
                </a:solidFill>
                <a:latin typeface="Century Gothic" panose="020B0502020202020204" pitchFamily="34" charset="0"/>
              </a:rPr>
              <a:t>Example of use at programme level: Watershed</a:t>
            </a:r>
          </a:p>
        </p:txBody>
      </p:sp>
      <p:sp>
        <p:nvSpPr>
          <p:cNvPr id="2" name="Rectangle 1"/>
          <p:cNvSpPr/>
          <p:nvPr/>
        </p:nvSpPr>
        <p:spPr>
          <a:xfrm>
            <a:off x="380819" y="816145"/>
            <a:ext cx="8149575" cy="1200329"/>
          </a:xfrm>
          <a:prstGeom prst="rect">
            <a:avLst/>
          </a:prstGeom>
        </p:spPr>
        <p:txBody>
          <a:bodyPr wrap="square">
            <a:spAutoFit/>
          </a:bodyPr>
          <a:lstStyle/>
          <a:p>
            <a:r>
              <a:rPr lang="en-US" dirty="0"/>
              <a:t>The Watershed programme is involved in a number of projects with a variety of partners, with different funding mechanisms and with different life spans. All projects are contributing to the measurable improvements in the quality and sustainability of WASH services in these countries.</a:t>
            </a:r>
          </a:p>
        </p:txBody>
      </p:sp>
    </p:spTree>
    <p:extLst>
      <p:ext uri="{BB962C8B-B14F-4D97-AF65-F5344CB8AC3E}">
        <p14:creationId xmlns:p14="http://schemas.microsoft.com/office/powerpoint/2010/main" val="3042442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C0D8AC-334C-4040-BC11-3208ACF4D33F}"/>
              </a:ext>
            </a:extLst>
          </p:cNvPr>
          <p:cNvSpPr txBox="1"/>
          <p:nvPr/>
        </p:nvSpPr>
        <p:spPr>
          <a:xfrm>
            <a:off x="463422" y="1157317"/>
            <a:ext cx="8444576" cy="2369880"/>
          </a:xfrm>
          <a:prstGeom prst="rect">
            <a:avLst/>
          </a:prstGeom>
          <a:noFill/>
        </p:spPr>
        <p:txBody>
          <a:bodyPr wrap="square" rtlCol="0">
            <a:spAutoFit/>
          </a:bodyPr>
          <a:lstStyle/>
          <a:p>
            <a:r>
              <a:rPr lang="en-US" dirty="0"/>
              <a:t>Plan Finland: “</a:t>
            </a:r>
            <a:r>
              <a:rPr lang="en-US" i="1" dirty="0"/>
              <a:t>Development funds are precious and we, as development </a:t>
            </a:r>
            <a:r>
              <a:rPr lang="en-US" i="1" dirty="0" err="1"/>
              <a:t>organisations</a:t>
            </a:r>
            <a:r>
              <a:rPr lang="en-US" i="1" dirty="0"/>
              <a:t>, have a moral responsibility to </a:t>
            </a:r>
            <a:r>
              <a:rPr lang="en-US" i="1" dirty="0" err="1"/>
              <a:t>organise</a:t>
            </a:r>
            <a:r>
              <a:rPr lang="en-US" i="1" dirty="0"/>
              <a:t> our work as well as we can and overcome any waste. IATI is a tool to improve coordination.”</a:t>
            </a:r>
            <a:endParaRPr lang="en-US"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Share all </a:t>
            </a:r>
            <a:r>
              <a:rPr lang="en-US" dirty="0" err="1"/>
              <a:t>programmes</a:t>
            </a:r>
            <a:r>
              <a:rPr lang="en-US" dirty="0"/>
              <a:t> and projects transparently</a:t>
            </a:r>
          </a:p>
          <a:p>
            <a:pPr marL="285750" indent="-285750">
              <a:buFont typeface="Arial" panose="020B0604020202020204" pitchFamily="34" charset="0"/>
              <a:buChar char="•"/>
            </a:pPr>
            <a:r>
              <a:rPr lang="en-US" dirty="0"/>
              <a:t>Ensure it can be easily accessed online using RSR: </a:t>
            </a:r>
            <a:r>
              <a:rPr lang="en-US" dirty="0">
                <a:hlinkClick r:id="rId2"/>
              </a:rPr>
              <a:t>https://planfinland.akvoapp.org/en/projects/</a:t>
            </a:r>
            <a:r>
              <a:rPr lang="en-US" dirty="0"/>
              <a:t> </a:t>
            </a:r>
          </a:p>
          <a:p>
            <a:pPr marL="285750" indent="-285750">
              <a:buFont typeface="Arial" panose="020B0604020202020204" pitchFamily="34" charset="0"/>
              <a:buChar char="•"/>
            </a:pPr>
            <a:r>
              <a:rPr lang="en-US" dirty="0"/>
              <a:t>Helping others to decide how to benefit from IATI:</a:t>
            </a:r>
            <a:br>
              <a:rPr lang="en-US" dirty="0"/>
            </a:br>
            <a:r>
              <a:rPr lang="en-US" dirty="0">
                <a:hlinkClick r:id="rId3"/>
              </a:rPr>
              <a:t>business case framework</a:t>
            </a:r>
            <a:endParaRPr lang="en-US" dirty="0"/>
          </a:p>
        </p:txBody>
      </p:sp>
      <p:sp>
        <p:nvSpPr>
          <p:cNvPr id="3" name="Rechthoek 3">
            <a:extLst>
              <a:ext uri="{FF2B5EF4-FFF2-40B4-BE49-F238E27FC236}">
                <a16:creationId xmlns:a16="http://schemas.microsoft.com/office/drawing/2014/main" id="{6604968C-4700-FB4B-8AFF-846C12E35D18}"/>
              </a:ext>
            </a:extLst>
          </p:cNvPr>
          <p:cNvSpPr/>
          <p:nvPr/>
        </p:nvSpPr>
        <p:spPr>
          <a:xfrm>
            <a:off x="785436" y="204086"/>
            <a:ext cx="7493747" cy="954107"/>
          </a:xfrm>
          <a:prstGeom prst="rect">
            <a:avLst/>
          </a:prstGeom>
        </p:spPr>
        <p:txBody>
          <a:bodyPr wrap="square">
            <a:spAutoFit/>
          </a:bodyPr>
          <a:lstStyle/>
          <a:p>
            <a:r>
              <a:rPr lang="en-GB" sz="2800" b="1" dirty="0">
                <a:solidFill>
                  <a:srgbClr val="2C2A74"/>
                </a:solidFill>
                <a:latin typeface="Century Gothic" panose="020B0502020202020204" pitchFamily="34" charset="0"/>
              </a:rPr>
              <a:t>Example of use on organisational level: Plan Finland</a:t>
            </a:r>
          </a:p>
        </p:txBody>
      </p:sp>
      <p:pic>
        <p:nvPicPr>
          <p:cNvPr id="4" name="Picture 3">
            <a:extLst>
              <a:ext uri="{FF2B5EF4-FFF2-40B4-BE49-F238E27FC236}">
                <a16:creationId xmlns:a16="http://schemas.microsoft.com/office/drawing/2014/main" id="{45299D3B-B0E8-744C-9CE8-EFECC0160205}"/>
              </a:ext>
            </a:extLst>
          </p:cNvPr>
          <p:cNvPicPr>
            <a:picLocks noChangeAspect="1"/>
          </p:cNvPicPr>
          <p:nvPr/>
        </p:nvPicPr>
        <p:blipFill>
          <a:blip r:embed="rId4"/>
          <a:stretch>
            <a:fillRect/>
          </a:stretch>
        </p:blipFill>
        <p:spPr>
          <a:xfrm>
            <a:off x="707496" y="3586668"/>
            <a:ext cx="4921246" cy="3020351"/>
          </a:xfrm>
          <a:prstGeom prst="rect">
            <a:avLst/>
          </a:prstGeom>
          <a:ln>
            <a:solidFill>
              <a:schemeClr val="tx2"/>
            </a:solidFill>
          </a:ln>
        </p:spPr>
      </p:pic>
      <p:pic>
        <p:nvPicPr>
          <p:cNvPr id="5" name="Picture 4">
            <a:extLst>
              <a:ext uri="{FF2B5EF4-FFF2-40B4-BE49-F238E27FC236}">
                <a16:creationId xmlns:a16="http://schemas.microsoft.com/office/drawing/2014/main" id="{EF18C285-DD0B-8E4F-82A6-DF5B91983E56}"/>
              </a:ext>
            </a:extLst>
          </p:cNvPr>
          <p:cNvPicPr>
            <a:picLocks noChangeAspect="1"/>
          </p:cNvPicPr>
          <p:nvPr/>
        </p:nvPicPr>
        <p:blipFill rotWithShape="1">
          <a:blip r:embed="rId5"/>
          <a:srcRect b="23454"/>
          <a:stretch/>
        </p:blipFill>
        <p:spPr>
          <a:xfrm>
            <a:off x="5800820" y="3586669"/>
            <a:ext cx="2712412" cy="3003190"/>
          </a:xfrm>
          <a:prstGeom prst="rect">
            <a:avLst/>
          </a:prstGeom>
          <a:ln>
            <a:solidFill>
              <a:schemeClr val="tx2"/>
            </a:solidFill>
          </a:ln>
        </p:spPr>
      </p:pic>
    </p:spTree>
    <p:extLst>
      <p:ext uri="{BB962C8B-B14F-4D97-AF65-F5344CB8AC3E}">
        <p14:creationId xmlns:p14="http://schemas.microsoft.com/office/powerpoint/2010/main" val="313061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3">
            <a:extLst>
              <a:ext uri="{FF2B5EF4-FFF2-40B4-BE49-F238E27FC236}">
                <a16:creationId xmlns:a16="http://schemas.microsoft.com/office/drawing/2014/main" id="{DDBAFB4F-F1F0-234B-940F-98F00EDA77EA}"/>
              </a:ext>
            </a:extLst>
          </p:cNvPr>
          <p:cNvSpPr/>
          <p:nvPr/>
        </p:nvSpPr>
        <p:spPr>
          <a:xfrm>
            <a:off x="1260890" y="2544387"/>
            <a:ext cx="4180696" cy="1400383"/>
          </a:xfrm>
          <a:prstGeom prst="rect">
            <a:avLst/>
          </a:prstGeom>
        </p:spPr>
        <p:txBody>
          <a:bodyPr wrap="square">
            <a:spAutoFit/>
          </a:bodyPr>
          <a:lstStyle/>
          <a:p>
            <a:pPr>
              <a:lnSpc>
                <a:spcPct val="150000"/>
              </a:lnSpc>
            </a:pPr>
            <a:r>
              <a:rPr lang="en-GB" sz="6000" b="1" dirty="0">
                <a:solidFill>
                  <a:srgbClr val="2C2A74"/>
                </a:solidFill>
                <a:latin typeface="Century Gothic" panose="020B0502020202020204" pitchFamily="34" charset="0"/>
              </a:rPr>
              <a:t>Thank you</a:t>
            </a:r>
          </a:p>
        </p:txBody>
      </p:sp>
      <p:sp>
        <p:nvSpPr>
          <p:cNvPr id="3" name="TextBox 2"/>
          <p:cNvSpPr txBox="1"/>
          <p:nvPr/>
        </p:nvSpPr>
        <p:spPr>
          <a:xfrm>
            <a:off x="44298" y="4145697"/>
            <a:ext cx="9819556" cy="1759456"/>
          </a:xfrm>
          <a:prstGeom prst="rect">
            <a:avLst/>
          </a:prstGeom>
          <a:noFill/>
        </p:spPr>
        <p:txBody>
          <a:bodyPr wrap="square" rtlCol="0">
            <a:spAutoFit/>
          </a:bodyPr>
          <a:lstStyle/>
          <a:p>
            <a:r>
              <a:rPr lang="en-US" sz="2400" b="1" dirty="0"/>
              <a:t>For more information, </a:t>
            </a:r>
          </a:p>
          <a:p>
            <a:pPr>
              <a:lnSpc>
                <a:spcPct val="200000"/>
              </a:lnSpc>
            </a:pPr>
            <a:r>
              <a:rPr lang="en-US" sz="2200" b="1" dirty="0"/>
              <a:t>Visit: </a:t>
            </a:r>
            <a:r>
              <a:rPr lang="en-US" sz="2200" dirty="0" err="1"/>
              <a:t>akvo.org</a:t>
            </a:r>
            <a:endParaRPr lang="en-US" sz="2200" dirty="0"/>
          </a:p>
          <a:p>
            <a:pPr>
              <a:lnSpc>
                <a:spcPct val="200000"/>
              </a:lnSpc>
            </a:pPr>
            <a:r>
              <a:rPr lang="en-US" sz="2200" b="1" dirty="0"/>
              <a:t>Email Us</a:t>
            </a:r>
            <a:r>
              <a:rPr lang="en-US" sz="2200" dirty="0"/>
              <a:t>: </a:t>
            </a:r>
            <a:r>
              <a:rPr lang="en-US" sz="2200" dirty="0">
                <a:hlinkClick r:id="rId2"/>
              </a:rPr>
              <a:t>jigmy@akvo.org</a:t>
            </a:r>
            <a:r>
              <a:rPr lang="en-US" sz="2200" dirty="0"/>
              <a:t>, </a:t>
            </a:r>
            <a:r>
              <a:rPr lang="en-US" sz="2200" dirty="0">
                <a:hlinkClick r:id="rId3"/>
              </a:rPr>
              <a:t>karmath@akvo.org</a:t>
            </a:r>
            <a:r>
              <a:rPr lang="en-US" sz="2200" dirty="0"/>
              <a:t>, </a:t>
            </a:r>
            <a:r>
              <a:rPr lang="en-US" sz="2200" dirty="0">
                <a:hlinkClick r:id="rId4"/>
              </a:rPr>
              <a:t>marten@akvo.org</a:t>
            </a:r>
            <a:r>
              <a:rPr lang="en-US" sz="2200" dirty="0"/>
              <a:t> </a:t>
            </a:r>
          </a:p>
        </p:txBody>
      </p:sp>
    </p:spTree>
    <p:extLst>
      <p:ext uri="{BB962C8B-B14F-4D97-AF65-F5344CB8AC3E}">
        <p14:creationId xmlns:p14="http://schemas.microsoft.com/office/powerpoint/2010/main" val="3106492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kstvak 20"/>
          <p:cNvSpPr txBox="1"/>
          <p:nvPr/>
        </p:nvSpPr>
        <p:spPr>
          <a:xfrm>
            <a:off x="-1" y="776047"/>
            <a:ext cx="8424333" cy="1169551"/>
          </a:xfrm>
          <a:prstGeom prst="rect">
            <a:avLst/>
          </a:prstGeom>
          <a:noFill/>
          <a:effectLst/>
        </p:spPr>
        <p:txBody>
          <a:bodyPr wrap="square" rtlCol="0">
            <a:spAutoFit/>
          </a:bodyPr>
          <a:lstStyle/>
          <a:p>
            <a:pPr>
              <a:lnSpc>
                <a:spcPct val="150000"/>
              </a:lnSpc>
            </a:pPr>
            <a:r>
              <a:rPr lang="en-GB" sz="2400" b="1" dirty="0">
                <a:solidFill>
                  <a:schemeClr val="bg1"/>
                </a:solidFill>
                <a:effectLst>
                  <a:outerShdw blurRad="50800" dist="12700" dir="2700000" algn="tl" rotWithShape="0">
                    <a:prstClr val="black">
                      <a:alpha val="40000"/>
                    </a:prstClr>
                  </a:outerShdw>
                </a:effectLst>
                <a:latin typeface="Century Gothic" panose="020B0502020202020204" pitchFamily="34" charset="0"/>
              </a:rPr>
              <a:t>Akvo is a not-for-profit foundation that creates open source, internet and mobile software and sensors </a:t>
            </a:r>
            <a:endParaRPr lang="en-GB" sz="3300" b="1" dirty="0">
              <a:solidFill>
                <a:schemeClr val="bg1"/>
              </a:solidFill>
              <a:effectLst>
                <a:outerShdw blurRad="50800" dist="12700" dir="2700000" algn="tl" rotWithShape="0">
                  <a:prstClr val="black">
                    <a:alpha val="40000"/>
                  </a:prstClr>
                </a:outerShdw>
              </a:effectLst>
              <a:latin typeface="Century Gothic" panose="020B0502020202020204" pitchFamily="34" charset="0"/>
            </a:endParaRPr>
          </a:p>
        </p:txBody>
      </p:sp>
      <p:pic>
        <p:nvPicPr>
          <p:cNvPr id="4" name="Afbeelding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32" y="156423"/>
            <a:ext cx="3257870" cy="772536"/>
          </a:xfrm>
          <a:prstGeom prst="rect">
            <a:avLst/>
          </a:prstGeom>
        </p:spPr>
      </p:pic>
      <p:sp>
        <p:nvSpPr>
          <p:cNvPr id="5" name="Tekstvak 1"/>
          <p:cNvSpPr txBox="1"/>
          <p:nvPr/>
        </p:nvSpPr>
        <p:spPr>
          <a:xfrm>
            <a:off x="0" y="5390132"/>
            <a:ext cx="6323446" cy="1169551"/>
          </a:xfrm>
          <a:prstGeom prst="rect">
            <a:avLst/>
          </a:prstGeom>
          <a:noFill/>
          <a:effectLst/>
        </p:spPr>
        <p:txBody>
          <a:bodyPr wrap="square" rtlCol="0">
            <a:spAutoFit/>
          </a:bodyPr>
          <a:lstStyle/>
          <a:p>
            <a:pPr>
              <a:lnSpc>
                <a:spcPct val="150000"/>
              </a:lnSpc>
            </a:pPr>
            <a:r>
              <a:rPr lang="en-GB" sz="2400" b="1" dirty="0">
                <a:solidFill>
                  <a:schemeClr val="bg2">
                    <a:lumMod val="10000"/>
                  </a:schemeClr>
                </a:solidFill>
                <a:effectLst>
                  <a:outerShdw blurRad="50800" dist="12700" dir="2700000" algn="tl" rotWithShape="0">
                    <a:prstClr val="black">
                      <a:alpha val="40000"/>
                    </a:prstClr>
                  </a:outerShdw>
                </a:effectLst>
                <a:latin typeface="Century Gothic" panose="020B0502020202020204" pitchFamily="34" charset="0"/>
                <a:ea typeface="Verdana" panose="020B0604030504040204" pitchFamily="34" charset="0"/>
                <a:cs typeface="Verdana" panose="020B0604030504040204" pitchFamily="34" charset="0"/>
              </a:rPr>
              <a:t>Akvo helps people use data, to transform international development</a:t>
            </a:r>
            <a:endParaRPr lang="en-GB" sz="2400" b="1" dirty="0">
              <a:solidFill>
                <a:schemeClr val="bg2">
                  <a:lumMod val="10000"/>
                </a:schemeClr>
              </a:solidFill>
              <a:effectLst>
                <a:outerShdw blurRad="50800" dist="12700" dir="2700000" algn="tl" rotWithShape="0">
                  <a:prstClr val="black">
                    <a:alpha val="40000"/>
                  </a:prstClr>
                </a:outerShdw>
              </a:effectLst>
              <a:latin typeface="Century Gothic" panose="020B0502020202020204" pitchFamily="34" charset="0"/>
            </a:endParaRPr>
          </a:p>
        </p:txBody>
      </p:sp>
    </p:spTree>
    <p:extLst>
      <p:ext uri="{BB962C8B-B14F-4D97-AF65-F5344CB8AC3E}">
        <p14:creationId xmlns:p14="http://schemas.microsoft.com/office/powerpoint/2010/main" val="17377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3">
            <a:extLst>
              <a:ext uri="{FF2B5EF4-FFF2-40B4-BE49-F238E27FC236}">
                <a16:creationId xmlns:a16="http://schemas.microsoft.com/office/drawing/2014/main" id="{DDBAFB4F-F1F0-234B-940F-98F00EDA77EA}"/>
              </a:ext>
            </a:extLst>
          </p:cNvPr>
          <p:cNvSpPr/>
          <p:nvPr/>
        </p:nvSpPr>
        <p:spPr>
          <a:xfrm>
            <a:off x="884670" y="2849095"/>
            <a:ext cx="7632007" cy="3570208"/>
          </a:xfrm>
          <a:prstGeom prst="rect">
            <a:avLst/>
          </a:prstGeom>
        </p:spPr>
        <p:txBody>
          <a:bodyPr wrap="square">
            <a:spAutoFit/>
          </a:bodyPr>
          <a:lstStyle/>
          <a:p>
            <a:pPr algn="ctr">
              <a:lnSpc>
                <a:spcPct val="150000"/>
              </a:lnSpc>
            </a:pPr>
            <a:r>
              <a:rPr lang="en-GB" sz="3200" b="1" dirty="0">
                <a:solidFill>
                  <a:srgbClr val="2C2A74"/>
                </a:solidFill>
                <a:latin typeface="Century Gothic" panose="020B0502020202020204" pitchFamily="34" charset="0"/>
              </a:rPr>
              <a:t>Akvo RSR</a:t>
            </a:r>
          </a:p>
          <a:p>
            <a:pPr algn="ctr">
              <a:lnSpc>
                <a:spcPct val="150000"/>
              </a:lnSpc>
            </a:pPr>
            <a:r>
              <a:rPr lang="en-GB" sz="2400" dirty="0">
                <a:solidFill>
                  <a:srgbClr val="2C2A74"/>
                </a:solidFill>
                <a:latin typeface="Century Gothic" panose="020B0502020202020204" pitchFamily="34" charset="0"/>
              </a:rPr>
              <a:t>An online communication, reporting and monitoring hub for all your projects to openly and pro-actively communicate project data and results</a:t>
            </a:r>
          </a:p>
          <a:p>
            <a:pPr>
              <a:lnSpc>
                <a:spcPct val="150000"/>
              </a:lnSpc>
            </a:pPr>
            <a:r>
              <a:rPr lang="en-GB" sz="2400" dirty="0">
                <a:solidFill>
                  <a:srgbClr val="2C2A74"/>
                </a:solidFill>
                <a:latin typeface="Century Gothic" panose="020B0502020202020204" pitchFamily="34" charset="0"/>
              </a:rPr>
              <a:t>					https://rsr.akvo.org/ </a:t>
            </a:r>
          </a:p>
        </p:txBody>
      </p:sp>
    </p:spTree>
    <p:extLst>
      <p:ext uri="{BB962C8B-B14F-4D97-AF65-F5344CB8AC3E}">
        <p14:creationId xmlns:p14="http://schemas.microsoft.com/office/powerpoint/2010/main" val="2738764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FF3883-974B-2C4B-BC29-1F23379BD4B8}"/>
              </a:ext>
            </a:extLst>
          </p:cNvPr>
          <p:cNvPicPr>
            <a:picLocks noChangeAspect="1"/>
          </p:cNvPicPr>
          <p:nvPr/>
        </p:nvPicPr>
        <p:blipFill>
          <a:blip r:embed="rId2"/>
          <a:stretch>
            <a:fillRect/>
          </a:stretch>
        </p:blipFill>
        <p:spPr>
          <a:xfrm>
            <a:off x="137310" y="98969"/>
            <a:ext cx="6889241" cy="3266107"/>
          </a:xfrm>
          <a:prstGeom prst="rect">
            <a:avLst/>
          </a:prstGeom>
          <a:ln>
            <a:solidFill>
              <a:schemeClr val="tx1"/>
            </a:solidFill>
          </a:ln>
        </p:spPr>
      </p:pic>
      <p:sp>
        <p:nvSpPr>
          <p:cNvPr id="3" name="Rechthoek 3">
            <a:extLst>
              <a:ext uri="{FF2B5EF4-FFF2-40B4-BE49-F238E27FC236}">
                <a16:creationId xmlns:a16="http://schemas.microsoft.com/office/drawing/2014/main" id="{B231447C-916B-314C-9DD9-C38CB80AC13B}"/>
              </a:ext>
            </a:extLst>
          </p:cNvPr>
          <p:cNvSpPr/>
          <p:nvPr/>
        </p:nvSpPr>
        <p:spPr>
          <a:xfrm>
            <a:off x="6977066" y="2206888"/>
            <a:ext cx="2265898" cy="990015"/>
          </a:xfrm>
          <a:prstGeom prst="rect">
            <a:avLst/>
          </a:prstGeom>
        </p:spPr>
        <p:txBody>
          <a:bodyPr wrap="square">
            <a:spAutoFit/>
          </a:bodyPr>
          <a:lstStyle/>
          <a:p>
            <a:pPr>
              <a:lnSpc>
                <a:spcPct val="150000"/>
              </a:lnSpc>
            </a:pPr>
            <a:r>
              <a:rPr lang="en-GB" sz="2000" dirty="0">
                <a:solidFill>
                  <a:srgbClr val="2C2A74"/>
                </a:solidFill>
                <a:latin typeface="Century Gothic" panose="020B0502020202020204" pitchFamily="34" charset="0"/>
              </a:rPr>
              <a:t>Project editor </a:t>
            </a:r>
          </a:p>
          <a:p>
            <a:pPr>
              <a:lnSpc>
                <a:spcPct val="150000"/>
              </a:lnSpc>
            </a:pPr>
            <a:r>
              <a:rPr lang="en-GB" sz="2000" dirty="0">
                <a:solidFill>
                  <a:srgbClr val="2C2A74"/>
                </a:solidFill>
                <a:latin typeface="Century Gothic" panose="020B0502020202020204" pitchFamily="34" charset="0"/>
              </a:rPr>
              <a:t>data categories</a:t>
            </a:r>
          </a:p>
        </p:txBody>
      </p:sp>
      <p:sp>
        <p:nvSpPr>
          <p:cNvPr id="5" name="Shape 675">
            <a:extLst>
              <a:ext uri="{FF2B5EF4-FFF2-40B4-BE49-F238E27FC236}">
                <a16:creationId xmlns:a16="http://schemas.microsoft.com/office/drawing/2014/main" id="{11F6CE63-E485-B04E-9627-BDADB81CBECE}"/>
              </a:ext>
            </a:extLst>
          </p:cNvPr>
          <p:cNvSpPr/>
          <p:nvPr/>
        </p:nvSpPr>
        <p:spPr>
          <a:xfrm>
            <a:off x="7020429" y="5890040"/>
            <a:ext cx="1964583" cy="67516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GB" sz="2000" dirty="0">
                <a:solidFill>
                  <a:srgbClr val="2C2A74"/>
                </a:solidFill>
                <a:latin typeface="Century Gothic"/>
                <a:ea typeface="Century Gothic"/>
                <a:cs typeface="Century Gothic"/>
                <a:sym typeface="Century Gothic"/>
              </a:rPr>
              <a:t>Project editor</a:t>
            </a:r>
            <a:endParaRPr dirty="0"/>
          </a:p>
        </p:txBody>
      </p:sp>
      <p:pic>
        <p:nvPicPr>
          <p:cNvPr id="6" name="Picture 5" descr="Screen Shot 2018-11-13 at 3.03.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70" y="3249612"/>
            <a:ext cx="6991010" cy="3558903"/>
          </a:xfrm>
          <a:prstGeom prst="rect">
            <a:avLst/>
          </a:prstGeom>
        </p:spPr>
      </p:pic>
    </p:spTree>
    <p:extLst>
      <p:ext uri="{BB962C8B-B14F-4D97-AF65-F5344CB8AC3E}">
        <p14:creationId xmlns:p14="http://schemas.microsoft.com/office/powerpoint/2010/main" val="2982154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4" name="Shape 704"/>
          <p:cNvSpPr/>
          <p:nvPr/>
        </p:nvSpPr>
        <p:spPr>
          <a:xfrm>
            <a:off x="578322" y="2165983"/>
            <a:ext cx="2222568" cy="1202063"/>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Shape 675">
            <a:extLst>
              <a:ext uri="{FF2B5EF4-FFF2-40B4-BE49-F238E27FC236}">
                <a16:creationId xmlns:a16="http://schemas.microsoft.com/office/drawing/2014/main" id="{D0CF41B4-0C34-8643-ABAE-7D1E80D7179A}"/>
              </a:ext>
            </a:extLst>
          </p:cNvPr>
          <p:cNvSpPr/>
          <p:nvPr/>
        </p:nvSpPr>
        <p:spPr>
          <a:xfrm>
            <a:off x="2585795" y="6059935"/>
            <a:ext cx="6558205" cy="52835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GB" sz="2000" dirty="0">
                <a:solidFill>
                  <a:srgbClr val="2C2A74"/>
                </a:solidFill>
                <a:latin typeface="Century Gothic"/>
                <a:ea typeface="Century Gothic"/>
                <a:cs typeface="Century Gothic"/>
                <a:sym typeface="Century Gothic"/>
              </a:rPr>
              <a:t>Project hierarchy, Parent &amp; Child RSR Project Pages</a:t>
            </a:r>
            <a:endParaRPr dirty="0"/>
          </a:p>
        </p:txBody>
      </p:sp>
      <p:pic>
        <p:nvPicPr>
          <p:cNvPr id="2" name="Picture 1">
            <a:extLst>
              <a:ext uri="{FF2B5EF4-FFF2-40B4-BE49-F238E27FC236}">
                <a16:creationId xmlns:a16="http://schemas.microsoft.com/office/drawing/2014/main" id="{19C9A56C-3741-C149-9961-61AE7ED07887}"/>
              </a:ext>
            </a:extLst>
          </p:cNvPr>
          <p:cNvPicPr>
            <a:picLocks noChangeAspect="1"/>
          </p:cNvPicPr>
          <p:nvPr/>
        </p:nvPicPr>
        <p:blipFill>
          <a:blip r:embed="rId3"/>
          <a:stretch>
            <a:fillRect/>
          </a:stretch>
        </p:blipFill>
        <p:spPr>
          <a:xfrm>
            <a:off x="578322" y="267272"/>
            <a:ext cx="7808319" cy="5665342"/>
          </a:xfrm>
          <a:prstGeom prst="rect">
            <a:avLst/>
          </a:prstGeom>
          <a:ln>
            <a:solidFill>
              <a:schemeClr val="tx2"/>
            </a:solidFill>
          </a:ln>
        </p:spPr>
      </p:pic>
    </p:spTree>
    <p:extLst>
      <p:ext uri="{BB962C8B-B14F-4D97-AF65-F5344CB8AC3E}">
        <p14:creationId xmlns:p14="http://schemas.microsoft.com/office/powerpoint/2010/main" val="3282429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2" name="Rectangle 1"/>
          <p:cNvSpPr/>
          <p:nvPr/>
        </p:nvSpPr>
        <p:spPr>
          <a:xfrm>
            <a:off x="137310" y="1357733"/>
            <a:ext cx="8893371" cy="5262979"/>
          </a:xfrm>
          <a:prstGeom prst="rect">
            <a:avLst/>
          </a:prstGeom>
        </p:spPr>
        <p:txBody>
          <a:bodyPr wrap="square">
            <a:spAutoFit/>
          </a:bodyPr>
          <a:lstStyle/>
          <a:p>
            <a:pPr lvl="0">
              <a:buClr>
                <a:schemeClr val="dk1"/>
              </a:buClr>
              <a:buSzPts val="450"/>
            </a:pPr>
            <a:r>
              <a:rPr lang="en-GB" sz="2400" b="1" dirty="0">
                <a:solidFill>
                  <a:schemeClr val="dk1"/>
                </a:solidFill>
                <a:ea typeface="Century Gothic"/>
                <a:cs typeface="Century Gothic"/>
                <a:sym typeface="Century Gothic"/>
              </a:rPr>
              <a:t> Results: </a:t>
            </a:r>
            <a:r>
              <a:rPr lang="en-GB" sz="2400" dirty="0">
                <a:solidFill>
                  <a:schemeClr val="dk1"/>
                </a:solidFill>
                <a:ea typeface="Century Gothic"/>
                <a:cs typeface="Century Gothic"/>
                <a:sym typeface="Century Gothic"/>
              </a:rPr>
              <a:t>your project outputs, outcomes and impact</a:t>
            </a:r>
            <a:endParaRPr lang="en-GB" sz="2400" dirty="0"/>
          </a:p>
          <a:p>
            <a:pPr lvl="0">
              <a:buClr>
                <a:schemeClr val="dk1"/>
              </a:buClr>
              <a:buSzPts val="1800"/>
            </a:pPr>
            <a:endParaRPr lang="en-GB" sz="2400" dirty="0">
              <a:solidFill>
                <a:schemeClr val="dk1"/>
              </a:solidFill>
              <a:ea typeface="Century Gothic"/>
              <a:cs typeface="Century Gothic"/>
              <a:sym typeface="Century Gothic"/>
            </a:endParaRPr>
          </a:p>
          <a:p>
            <a:pPr lvl="0">
              <a:buClr>
                <a:schemeClr val="dk1"/>
              </a:buClr>
              <a:buSzPts val="450"/>
            </a:pPr>
            <a:r>
              <a:rPr lang="en-GB" sz="2400" dirty="0">
                <a:solidFill>
                  <a:schemeClr val="dk1"/>
                </a:solidFill>
                <a:ea typeface="Century Gothic"/>
                <a:cs typeface="Century Gothic"/>
                <a:sym typeface="Century Gothic"/>
              </a:rPr>
              <a:t>      	   </a:t>
            </a:r>
            <a:r>
              <a:rPr lang="en-GB" sz="2400" b="1" dirty="0">
                <a:solidFill>
                  <a:schemeClr val="dk1"/>
                </a:solidFill>
                <a:ea typeface="Century Gothic"/>
                <a:cs typeface="Century Gothic"/>
                <a:sym typeface="Century Gothic"/>
              </a:rPr>
              <a:t>Indicators: </a:t>
            </a:r>
            <a:r>
              <a:rPr lang="en-GB" sz="2400" dirty="0">
                <a:solidFill>
                  <a:schemeClr val="dk1"/>
                </a:solidFill>
                <a:ea typeface="Century Gothic"/>
                <a:cs typeface="Century Gothic"/>
                <a:sym typeface="Century Gothic"/>
              </a:rPr>
              <a:t>how will these results be measured</a:t>
            </a:r>
            <a:endParaRPr lang="en-GB" sz="2400" dirty="0"/>
          </a:p>
          <a:p>
            <a:pPr lvl="0">
              <a:buClr>
                <a:schemeClr val="dk1"/>
              </a:buClr>
              <a:buSzPts val="1800"/>
            </a:pPr>
            <a:endParaRPr lang="en-GB" sz="2400" dirty="0">
              <a:solidFill>
                <a:schemeClr val="dk1"/>
              </a:solidFill>
              <a:ea typeface="Century Gothic"/>
              <a:cs typeface="Century Gothic"/>
              <a:sym typeface="Century Gothic"/>
            </a:endParaRPr>
          </a:p>
          <a:p>
            <a:pPr lvl="0">
              <a:buClr>
                <a:schemeClr val="dk1"/>
              </a:buClr>
              <a:buSzPts val="450"/>
            </a:pPr>
            <a:r>
              <a:rPr lang="en-GB" sz="2400" dirty="0">
                <a:solidFill>
                  <a:schemeClr val="dk1"/>
                </a:solidFill>
                <a:ea typeface="Century Gothic"/>
                <a:cs typeface="Century Gothic"/>
                <a:sym typeface="Century Gothic"/>
              </a:rPr>
              <a:t>		   	</a:t>
            </a:r>
            <a:r>
              <a:rPr lang="en-GB" sz="2400" b="1" dirty="0">
                <a:solidFill>
                  <a:schemeClr val="dk1"/>
                </a:solidFill>
                <a:ea typeface="Century Gothic"/>
                <a:cs typeface="Century Gothic"/>
                <a:sym typeface="Century Gothic"/>
              </a:rPr>
              <a:t>Reporting periods: </a:t>
            </a:r>
            <a:r>
              <a:rPr lang="en-GB" sz="2400" dirty="0">
                <a:solidFill>
                  <a:schemeClr val="dk1"/>
                </a:solidFill>
                <a:ea typeface="Century Gothic"/>
                <a:cs typeface="Century Gothic"/>
                <a:sym typeface="Century Gothic"/>
              </a:rPr>
              <a:t>how often will you update indicators</a:t>
            </a:r>
            <a:endParaRPr lang="en-GB" sz="2400" dirty="0">
              <a:solidFill>
                <a:schemeClr val="dk1"/>
              </a:solidFill>
              <a:sym typeface="Century Gothic"/>
            </a:endParaRPr>
          </a:p>
          <a:p>
            <a:pPr lvl="0">
              <a:buClr>
                <a:schemeClr val="dk1"/>
              </a:buClr>
              <a:buSzPts val="450"/>
            </a:pPr>
            <a:r>
              <a:rPr lang="en-GB" sz="2400" dirty="0">
                <a:solidFill>
                  <a:schemeClr val="dk1"/>
                </a:solidFill>
                <a:sym typeface="Century Gothic"/>
              </a:rPr>
              <a:t>		   Baseline values</a:t>
            </a:r>
          </a:p>
          <a:p>
            <a:pPr lvl="0">
              <a:buClr>
                <a:schemeClr val="dk1"/>
              </a:buClr>
              <a:buSzPts val="450"/>
            </a:pPr>
            <a:r>
              <a:rPr lang="en-GB" sz="2400" dirty="0">
                <a:solidFill>
                  <a:schemeClr val="dk1"/>
                </a:solidFill>
                <a:sym typeface="Century Gothic"/>
              </a:rPr>
              <a:t>		   Target values </a:t>
            </a:r>
          </a:p>
          <a:p>
            <a:pPr lvl="0">
              <a:buClr>
                <a:schemeClr val="dk1"/>
              </a:buClr>
              <a:buSzPts val="450"/>
            </a:pPr>
            <a:r>
              <a:rPr lang="en-GB" sz="2400" dirty="0">
                <a:solidFill>
                  <a:schemeClr val="dk1"/>
                </a:solidFill>
                <a:sym typeface="Century Gothic"/>
              </a:rPr>
              <a:t>		   Actual values</a:t>
            </a:r>
          </a:p>
          <a:p>
            <a:pPr lvl="0">
              <a:buClr>
                <a:schemeClr val="dk1"/>
              </a:buClr>
              <a:buSzPts val="450"/>
            </a:pPr>
            <a:r>
              <a:rPr lang="en-GB" sz="2400" dirty="0">
                <a:solidFill>
                  <a:schemeClr val="dk1"/>
                </a:solidFill>
                <a:sym typeface="Century Gothic"/>
              </a:rPr>
              <a:t>		   Comments	</a:t>
            </a:r>
          </a:p>
          <a:p>
            <a:pPr lvl="0">
              <a:buClr>
                <a:schemeClr val="dk1"/>
              </a:buClr>
              <a:buSzPts val="450"/>
            </a:pPr>
            <a:r>
              <a:rPr lang="en-GB" sz="2400" dirty="0">
                <a:solidFill>
                  <a:schemeClr val="dk1"/>
                </a:solidFill>
                <a:sym typeface="Century Gothic"/>
              </a:rPr>
              <a:t>		   Disaggregation</a:t>
            </a:r>
          </a:p>
          <a:p>
            <a:pPr lvl="0">
              <a:buClr>
                <a:schemeClr val="dk1"/>
              </a:buClr>
              <a:buSzPts val="450"/>
            </a:pPr>
            <a:r>
              <a:rPr lang="en-GB" sz="2400" dirty="0">
                <a:solidFill>
                  <a:schemeClr val="dk1"/>
                </a:solidFill>
                <a:sym typeface="Century Gothic"/>
              </a:rPr>
              <a:t>		   Qualitative</a:t>
            </a:r>
          </a:p>
          <a:p>
            <a:pPr lvl="0">
              <a:buClr>
                <a:schemeClr val="dk1"/>
              </a:buClr>
              <a:buSzPts val="450"/>
            </a:pPr>
            <a:r>
              <a:rPr lang="en-GB" sz="2400" dirty="0">
                <a:solidFill>
                  <a:schemeClr val="dk1"/>
                </a:solidFill>
                <a:sym typeface="Century Gothic"/>
              </a:rPr>
              <a:t>		   Approval workflow</a:t>
            </a:r>
            <a:endParaRPr lang="en-GB" sz="2400" dirty="0"/>
          </a:p>
          <a:p>
            <a:pPr lvl="0">
              <a:buClr>
                <a:schemeClr val="dk1"/>
              </a:buClr>
              <a:buSzPts val="1800"/>
            </a:pPr>
            <a:endParaRPr lang="en-GB" sz="2400" dirty="0">
              <a:solidFill>
                <a:schemeClr val="dk1"/>
              </a:solidFill>
              <a:ea typeface="Century Gothic"/>
              <a:cs typeface="Century Gothic"/>
              <a:sym typeface="Century Gothic"/>
            </a:endParaRPr>
          </a:p>
        </p:txBody>
      </p:sp>
      <p:sp>
        <p:nvSpPr>
          <p:cNvPr id="667" name="Shape 667"/>
          <p:cNvSpPr txBox="1"/>
          <p:nvPr/>
        </p:nvSpPr>
        <p:spPr>
          <a:xfrm>
            <a:off x="171637" y="274578"/>
            <a:ext cx="8833557" cy="250551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2C2A74"/>
              </a:buClr>
              <a:buSzPts val="700"/>
              <a:buFont typeface="Century Gothic"/>
              <a:buNone/>
            </a:pPr>
            <a:r>
              <a:rPr lang="en-GB" sz="2800" b="1" i="0" u="none" dirty="0">
                <a:solidFill>
                  <a:srgbClr val="2C2A74"/>
                </a:solidFill>
                <a:latin typeface="Century Gothic"/>
                <a:ea typeface="Century Gothic"/>
                <a:cs typeface="Century Gothic"/>
                <a:sym typeface="Century Gothic"/>
              </a:rPr>
              <a:t>IATI results data structure</a:t>
            </a:r>
            <a:endParaRPr sz="1800" b="1" i="0" u="none" dirty="0">
              <a:solidFill>
                <a:srgbClr val="DE8929"/>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450"/>
              <a:buFont typeface="Century Gothic"/>
              <a:buNone/>
            </a:pPr>
            <a:endParaRPr dirty="0"/>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alibri"/>
              <a:buNone/>
            </a:pPr>
            <a:endParaRPr sz="1800" b="1" i="0" u="none" dirty="0">
              <a:solidFill>
                <a:srgbClr val="DE8929"/>
              </a:solidFill>
              <a:latin typeface="Century Gothic"/>
              <a:ea typeface="Century Gothic"/>
              <a:cs typeface="Century Gothic"/>
              <a:sym typeface="Century Gothic"/>
            </a:endParaRPr>
          </a:p>
        </p:txBody>
      </p:sp>
      <p:sp>
        <p:nvSpPr>
          <p:cNvPr id="668" name="Shape 668"/>
          <p:cNvSpPr/>
          <p:nvPr/>
        </p:nvSpPr>
        <p:spPr>
          <a:xfrm>
            <a:off x="875352" y="1870559"/>
            <a:ext cx="468770" cy="463349"/>
          </a:xfrm>
          <a:custGeom>
            <a:avLst/>
            <a:gdLst/>
            <a:ahLst/>
            <a:cxnLst/>
            <a:rect l="0" t="0" r="0" b="0"/>
            <a:pathLst>
              <a:path w="120000" h="120000" extrusionOk="0">
                <a:moveTo>
                  <a:pt x="0" y="0"/>
                </a:moveTo>
                <a:lnTo>
                  <a:pt x="29997" y="0"/>
                </a:lnTo>
                <a:lnTo>
                  <a:pt x="29997" y="95505"/>
                </a:lnTo>
                <a:lnTo>
                  <a:pt x="120000" y="95505"/>
                </a:lnTo>
                <a:lnTo>
                  <a:pt x="120000" y="120000"/>
                </a:lnTo>
                <a:lnTo>
                  <a:pt x="0" y="120000"/>
                </a:lnTo>
                <a:lnTo>
                  <a:pt x="0" y="0"/>
                </a:lnTo>
                <a:close/>
              </a:path>
            </a:pathLst>
          </a:custGeom>
          <a:solidFill>
            <a:srgbClr val="DE89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a:solidFill>
                <a:schemeClr val="dk1"/>
              </a:solidFill>
              <a:latin typeface="Century Gothic"/>
              <a:ea typeface="Century Gothic"/>
              <a:cs typeface="Century Gothic"/>
              <a:sym typeface="Century Gothic"/>
            </a:endParaRPr>
          </a:p>
        </p:txBody>
      </p:sp>
      <p:sp>
        <p:nvSpPr>
          <p:cNvPr id="669" name="Shape 669"/>
          <p:cNvSpPr/>
          <p:nvPr/>
        </p:nvSpPr>
        <p:spPr>
          <a:xfrm>
            <a:off x="1218626" y="2471198"/>
            <a:ext cx="318241" cy="679837"/>
          </a:xfrm>
          <a:custGeom>
            <a:avLst/>
            <a:gdLst/>
            <a:ahLst/>
            <a:cxnLst/>
            <a:rect l="0" t="0" r="0" b="0"/>
            <a:pathLst>
              <a:path w="120000" h="120000" extrusionOk="0">
                <a:moveTo>
                  <a:pt x="0" y="0"/>
                </a:moveTo>
                <a:lnTo>
                  <a:pt x="29997" y="0"/>
                </a:lnTo>
                <a:lnTo>
                  <a:pt x="29997" y="95617"/>
                </a:lnTo>
                <a:lnTo>
                  <a:pt x="119999" y="95617"/>
                </a:lnTo>
                <a:lnTo>
                  <a:pt x="119999" y="120000"/>
                </a:lnTo>
                <a:lnTo>
                  <a:pt x="0" y="120000"/>
                </a:lnTo>
                <a:lnTo>
                  <a:pt x="0" y="0"/>
                </a:lnTo>
                <a:close/>
              </a:path>
            </a:pathLst>
          </a:custGeom>
          <a:solidFill>
            <a:srgbClr val="DE89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a:solidFill>
                <a:schemeClr val="dk1"/>
              </a:solidFill>
              <a:latin typeface="Century Gothic"/>
              <a:ea typeface="Century Gothic"/>
              <a:cs typeface="Century Gothic"/>
              <a:sym typeface="Century Gothic"/>
            </a:endParaRPr>
          </a:p>
        </p:txBody>
      </p:sp>
      <p:grpSp>
        <p:nvGrpSpPr>
          <p:cNvPr id="6" name="Group 5"/>
          <p:cNvGrpSpPr/>
          <p:nvPr/>
        </p:nvGrpSpPr>
        <p:grpSpPr>
          <a:xfrm>
            <a:off x="3882994" y="3723957"/>
            <a:ext cx="4080865" cy="1014277"/>
            <a:chOff x="3608375" y="4073243"/>
            <a:chExt cx="4080865" cy="646546"/>
          </a:xfrm>
        </p:grpSpPr>
        <p:cxnSp>
          <p:nvCxnSpPr>
            <p:cNvPr id="7" name="Straight Connector 6">
              <a:extLst>
                <a:ext uri="{FF2B5EF4-FFF2-40B4-BE49-F238E27FC236}">
                  <a16:creationId xmlns:a16="http://schemas.microsoft.com/office/drawing/2014/main" id="{F7AB2A5B-1452-BE4B-B89C-17A2C194592E}"/>
                </a:ext>
              </a:extLst>
            </p:cNvPr>
            <p:cNvCxnSpPr/>
            <p:nvPr/>
          </p:nvCxnSpPr>
          <p:spPr>
            <a:xfrm>
              <a:off x="3608375" y="4073243"/>
              <a:ext cx="0" cy="6465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3C471BA-99AB-FF4E-BEA1-F1B945404CAA}"/>
                </a:ext>
              </a:extLst>
            </p:cNvPr>
            <p:cNvSpPr/>
            <p:nvPr/>
          </p:nvSpPr>
          <p:spPr>
            <a:xfrm>
              <a:off x="3608375" y="4225726"/>
              <a:ext cx="4080865" cy="235429"/>
            </a:xfrm>
            <a:prstGeom prst="rect">
              <a:avLst/>
            </a:prstGeom>
          </p:spPr>
          <p:txBody>
            <a:bodyPr wrap="none">
              <a:spAutoFit/>
            </a:bodyPr>
            <a:lstStyle/>
            <a:p>
              <a:pPr lvl="0">
                <a:buClr>
                  <a:schemeClr val="dk1"/>
                </a:buClr>
                <a:buSzPts val="450"/>
              </a:pPr>
              <a:r>
                <a:rPr lang="en-GB" b="1" dirty="0">
                  <a:solidFill>
                    <a:schemeClr val="dk1"/>
                  </a:solidFill>
                  <a:sym typeface="Century Gothic"/>
                </a:rPr>
                <a:t>unit or % (numerator/denominator)</a:t>
              </a:r>
            </a:p>
          </p:txBody>
        </p:sp>
      </p:grpSp>
    </p:spTree>
    <p:extLst>
      <p:ext uri="{BB962C8B-B14F-4D97-AF65-F5344CB8AC3E}">
        <p14:creationId xmlns:p14="http://schemas.microsoft.com/office/powerpoint/2010/main" val="64533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C752C-A564-454C-827B-6F2D9F70E8CB}"/>
              </a:ext>
            </a:extLst>
          </p:cNvPr>
          <p:cNvPicPr>
            <a:picLocks noChangeAspect="1"/>
          </p:cNvPicPr>
          <p:nvPr/>
        </p:nvPicPr>
        <p:blipFill>
          <a:blip r:embed="rId2"/>
          <a:stretch>
            <a:fillRect/>
          </a:stretch>
        </p:blipFill>
        <p:spPr>
          <a:xfrm>
            <a:off x="475130" y="398729"/>
            <a:ext cx="7978588" cy="5690464"/>
          </a:xfrm>
          <a:prstGeom prst="rect">
            <a:avLst/>
          </a:prstGeom>
          <a:ln>
            <a:solidFill>
              <a:schemeClr val="tx2"/>
            </a:solidFill>
          </a:ln>
        </p:spPr>
      </p:pic>
      <p:pic>
        <p:nvPicPr>
          <p:cNvPr id="4" name="Picture 3" descr="Screen Shot 2018-11-13 at 3.20.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48" y="1321400"/>
            <a:ext cx="8935906" cy="5251295"/>
          </a:xfrm>
          <a:prstGeom prst="rect">
            <a:avLst/>
          </a:prstGeom>
        </p:spPr>
      </p:pic>
      <p:sp>
        <p:nvSpPr>
          <p:cNvPr id="5" name="Rectangle 4"/>
          <p:cNvSpPr/>
          <p:nvPr/>
        </p:nvSpPr>
        <p:spPr>
          <a:xfrm>
            <a:off x="566405" y="823732"/>
            <a:ext cx="4136469" cy="13728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374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11-13 at 3.08.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18" y="890756"/>
            <a:ext cx="7952464" cy="5229070"/>
          </a:xfrm>
          <a:prstGeom prst="rect">
            <a:avLst/>
          </a:prstGeom>
        </p:spPr>
      </p:pic>
      <p:sp>
        <p:nvSpPr>
          <p:cNvPr id="181250" name="Rechthoek 3"/>
          <p:cNvSpPr>
            <a:spLocks noChangeArrowheads="1"/>
          </p:cNvSpPr>
          <p:nvPr/>
        </p:nvSpPr>
        <p:spPr bwMode="auto">
          <a:xfrm>
            <a:off x="791079" y="228553"/>
            <a:ext cx="63563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128"/>
              </a:defRPr>
            </a:lvl1pPr>
            <a:lvl2pPr marL="742950" indent="-285750">
              <a:defRPr>
                <a:solidFill>
                  <a:schemeClr val="tx1"/>
                </a:solidFill>
                <a:latin typeface="Century Gothic" charset="0"/>
                <a:ea typeface="ＭＳ Ｐゴシック" charset="-128"/>
              </a:defRPr>
            </a:lvl2pPr>
            <a:lvl3pPr marL="1143000" indent="-228600">
              <a:defRPr>
                <a:solidFill>
                  <a:schemeClr val="tx1"/>
                </a:solidFill>
                <a:latin typeface="Century Gothic" charset="0"/>
                <a:ea typeface="ＭＳ Ｐゴシック" charset="-128"/>
              </a:defRPr>
            </a:lvl3pPr>
            <a:lvl4pPr marL="1600200" indent="-228600">
              <a:defRPr>
                <a:solidFill>
                  <a:schemeClr val="tx1"/>
                </a:solidFill>
                <a:latin typeface="Century Gothic" charset="0"/>
                <a:ea typeface="ＭＳ Ｐゴシック" charset="-128"/>
              </a:defRPr>
            </a:lvl4pPr>
            <a:lvl5pPr marL="2057400" indent="-228600">
              <a:defRPr>
                <a:solidFill>
                  <a:schemeClr val="tx1"/>
                </a:solidFill>
                <a:latin typeface="Century Gothic"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entury Gothic"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entury Gothic"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entury Gothic"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entury Gothic" charset="0"/>
                <a:ea typeface="ＭＳ Ｐゴシック" charset="-128"/>
              </a:defRPr>
            </a:lvl9pPr>
          </a:lstStyle>
          <a:p>
            <a:pPr eaLnBrk="1" hangingPunct="1">
              <a:lnSpc>
                <a:spcPct val="150000"/>
              </a:lnSpc>
            </a:pPr>
            <a:r>
              <a:rPr lang="en-GB" altLang="en-US" b="1" dirty="0">
                <a:solidFill>
                  <a:srgbClr val="2C2A74"/>
                </a:solidFill>
              </a:rPr>
              <a:t>Akvo RSR IATI publication</a:t>
            </a:r>
          </a:p>
        </p:txBody>
      </p:sp>
      <p:sp>
        <p:nvSpPr>
          <p:cNvPr id="17" name="Shape 715">
            <a:extLst>
              <a:ext uri="{FF2B5EF4-FFF2-40B4-BE49-F238E27FC236}">
                <a16:creationId xmlns:a16="http://schemas.microsoft.com/office/drawing/2014/main" id="{C7E66723-9C3B-BC44-BEEA-B2A4F8B879C2}"/>
              </a:ext>
            </a:extLst>
          </p:cNvPr>
          <p:cNvSpPr txBox="1"/>
          <p:nvPr/>
        </p:nvSpPr>
        <p:spPr>
          <a:xfrm>
            <a:off x="7036045" y="2458383"/>
            <a:ext cx="1656582" cy="369332"/>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800" b="1" dirty="0" err="1">
                <a:solidFill>
                  <a:srgbClr val="FF0000"/>
                </a:solidFill>
                <a:latin typeface="Calibri"/>
                <a:ea typeface="Calibri"/>
                <a:cs typeface="Calibri"/>
                <a:sym typeface="Calibri"/>
              </a:rPr>
              <a:t>Iatiregistry.org</a:t>
            </a:r>
            <a:endParaRPr b="1" dirty="0"/>
          </a:p>
        </p:txBody>
      </p:sp>
      <p:cxnSp>
        <p:nvCxnSpPr>
          <p:cNvPr id="18" name="Straight Connector 17">
            <a:extLst>
              <a:ext uri="{FF2B5EF4-FFF2-40B4-BE49-F238E27FC236}">
                <a16:creationId xmlns:a16="http://schemas.microsoft.com/office/drawing/2014/main" id="{79E35188-72D9-8D40-950E-F0128A8351BE}"/>
              </a:ext>
            </a:extLst>
          </p:cNvPr>
          <p:cNvCxnSpPr>
            <a:cxnSpLocks/>
          </p:cNvCxnSpPr>
          <p:nvPr/>
        </p:nvCxnSpPr>
        <p:spPr>
          <a:xfrm>
            <a:off x="6670741" y="2692720"/>
            <a:ext cx="409405" cy="4776"/>
          </a:xfrm>
          <a:prstGeom prst="line">
            <a:avLst/>
          </a:prstGeom>
          <a:ln w="317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A7724E1-A5D6-6F41-A105-23F8EF5DB572}"/>
              </a:ext>
            </a:extLst>
          </p:cNvPr>
          <p:cNvSpPr/>
          <p:nvPr/>
        </p:nvSpPr>
        <p:spPr>
          <a:xfrm>
            <a:off x="808243" y="6285889"/>
            <a:ext cx="6999032" cy="369332"/>
          </a:xfrm>
          <a:prstGeom prst="rect">
            <a:avLst/>
          </a:prstGeom>
        </p:spPr>
        <p:txBody>
          <a:bodyPr wrap="none">
            <a:spAutoFit/>
          </a:bodyPr>
          <a:lstStyle/>
          <a:p>
            <a:r>
              <a:rPr lang="en-US" dirty="0"/>
              <a:t>More information on Akvo RSR: </a:t>
            </a:r>
            <a:r>
              <a:rPr lang="en-US" dirty="0">
                <a:hlinkClick r:id="rId4"/>
              </a:rPr>
              <a:t>https://akvo.org/products/rsr/</a:t>
            </a:r>
            <a:r>
              <a:rPr lang="en-US" dirty="0"/>
              <a:t> </a:t>
            </a:r>
          </a:p>
        </p:txBody>
      </p:sp>
    </p:spTree>
    <p:extLst>
      <p:ext uri="{BB962C8B-B14F-4D97-AF65-F5344CB8AC3E}">
        <p14:creationId xmlns:p14="http://schemas.microsoft.com/office/powerpoint/2010/main" val="2234406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pic>
        <p:nvPicPr>
          <p:cNvPr id="8" name="Picture 7" descr="Screen Shot 2018-11-13 at 3.12.42 P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690213" y="1647460"/>
            <a:ext cx="5389425" cy="4770783"/>
          </a:xfrm>
          <a:prstGeom prst="rect">
            <a:avLst/>
          </a:prstGeom>
        </p:spPr>
      </p:pic>
      <p:pic>
        <p:nvPicPr>
          <p:cNvPr id="933" name="Shape 933"/>
          <p:cNvPicPr preferRelativeResize="0"/>
          <p:nvPr/>
        </p:nvPicPr>
        <p:blipFill rotWithShape="1">
          <a:blip r:embed="rId5">
            <a:alphaModFix/>
          </a:blip>
          <a:srcRect l="382" t="4427" r="1332" b="20792"/>
          <a:stretch/>
        </p:blipFill>
        <p:spPr>
          <a:xfrm>
            <a:off x="85816" y="1677505"/>
            <a:ext cx="3518575" cy="4706416"/>
          </a:xfrm>
          <a:prstGeom prst="rect">
            <a:avLst/>
          </a:prstGeom>
          <a:noFill/>
          <a:ln w="9525" cap="flat" cmpd="sng">
            <a:solidFill>
              <a:schemeClr val="tx1"/>
            </a:solidFill>
            <a:prstDash val="solid"/>
            <a:round/>
            <a:headEnd type="none" w="sm" len="sm"/>
            <a:tailEnd type="none" w="sm" len="sm"/>
          </a:ln>
        </p:spPr>
      </p:pic>
      <p:sp>
        <p:nvSpPr>
          <p:cNvPr id="935" name="Shape 935"/>
          <p:cNvSpPr txBox="1">
            <a:spLocks noGrp="1"/>
          </p:cNvSpPr>
          <p:nvPr>
            <p:ph type="ctrTitle" idx="4294967295"/>
          </p:nvPr>
        </p:nvSpPr>
        <p:spPr>
          <a:xfrm>
            <a:off x="455613" y="0"/>
            <a:ext cx="8688387" cy="652121"/>
          </a:xfrm>
          <a:prstGeom prst="rect">
            <a:avLst/>
          </a:prstGeom>
          <a:noFill/>
          <a:ln>
            <a:noFill/>
          </a:ln>
        </p:spPr>
        <p:txBody>
          <a:bodyPr spcFirstLastPara="1" wrap="square" lIns="152050" tIns="152050" rIns="152050" bIns="152050" anchor="t" anchorCtr="0">
            <a:noAutofit/>
          </a:bodyPr>
          <a:lstStyle/>
          <a:p>
            <a:pPr marL="0" marR="0" lvl="0" indent="0" algn="l" rtl="0">
              <a:lnSpc>
                <a:spcPct val="150000"/>
              </a:lnSpc>
              <a:spcBef>
                <a:spcPts val="0"/>
              </a:spcBef>
              <a:spcAft>
                <a:spcPts val="0"/>
              </a:spcAft>
              <a:buClr>
                <a:schemeClr val="dk1"/>
              </a:buClr>
              <a:buSzPts val="2500"/>
              <a:buFont typeface="Calibri"/>
              <a:buNone/>
            </a:pPr>
            <a:r>
              <a:rPr lang="en-GB" sz="2400" b="1" i="0" u="none" strike="noStrike" cap="none" dirty="0">
                <a:solidFill>
                  <a:srgbClr val="2C2A74"/>
                </a:solidFill>
                <a:latin typeface="+mj-lt"/>
                <a:sym typeface="Calibri"/>
              </a:rPr>
              <a:t>The same data:</a:t>
            </a:r>
            <a:endParaRPr sz="5400" dirty="0">
              <a:solidFill>
                <a:srgbClr val="2C2A74"/>
              </a:solidFill>
              <a:latin typeface="+mj-lt"/>
            </a:endParaRPr>
          </a:p>
          <a:p>
            <a:pPr marL="0" marR="0" lvl="0" indent="0" algn="l" rtl="0">
              <a:lnSpc>
                <a:spcPct val="150000"/>
              </a:lnSpc>
              <a:spcBef>
                <a:spcPts val="0"/>
              </a:spcBef>
              <a:spcAft>
                <a:spcPts val="0"/>
              </a:spcAft>
              <a:buClr>
                <a:schemeClr val="dk1"/>
              </a:buClr>
              <a:buSzPts val="2500"/>
              <a:buFont typeface="Calibri"/>
              <a:buNone/>
            </a:pPr>
            <a:r>
              <a:rPr lang="en-GB" sz="2400" b="1" dirty="0">
                <a:solidFill>
                  <a:srgbClr val="2C2A74"/>
                </a:solidFill>
                <a:latin typeface="+mj-lt"/>
              </a:rPr>
              <a:t>	   </a:t>
            </a:r>
            <a:r>
              <a:rPr lang="en-GB" sz="2400" b="1" i="0" u="none" strike="noStrike" cap="none" dirty="0">
                <a:solidFill>
                  <a:srgbClr val="2C2A74"/>
                </a:solidFill>
                <a:latin typeface="+mj-lt"/>
                <a:sym typeface="Calibri"/>
              </a:rPr>
              <a:t>						 </a:t>
            </a:r>
            <a:endParaRPr sz="5400" dirty="0">
              <a:solidFill>
                <a:srgbClr val="2C2A74"/>
              </a:solidFill>
              <a:latin typeface="+mj-lt"/>
            </a:endParaRPr>
          </a:p>
        </p:txBody>
      </p:sp>
      <p:grpSp>
        <p:nvGrpSpPr>
          <p:cNvPr id="9" name="Group 8"/>
          <p:cNvGrpSpPr/>
          <p:nvPr/>
        </p:nvGrpSpPr>
        <p:grpSpPr>
          <a:xfrm>
            <a:off x="937985" y="1047711"/>
            <a:ext cx="7291197" cy="403655"/>
            <a:chOff x="1075295" y="5732691"/>
            <a:chExt cx="7291197" cy="403655"/>
          </a:xfrm>
        </p:grpSpPr>
        <p:sp>
          <p:nvSpPr>
            <p:cNvPr id="4" name="Rectangle 3"/>
            <p:cNvSpPr/>
            <p:nvPr/>
          </p:nvSpPr>
          <p:spPr>
            <a:xfrm>
              <a:off x="4862483" y="5732691"/>
              <a:ext cx="3504009" cy="369332"/>
            </a:xfrm>
            <a:prstGeom prst="rect">
              <a:avLst/>
            </a:prstGeom>
          </p:spPr>
          <p:txBody>
            <a:bodyPr wrap="none">
              <a:spAutoFit/>
            </a:bodyPr>
            <a:lstStyle/>
            <a:p>
              <a:r>
                <a:rPr lang="en-GB" b="1" dirty="0">
                  <a:solidFill>
                    <a:srgbClr val="2C2A74"/>
                  </a:solidFill>
                  <a:ea typeface="Calibri"/>
                  <a:cs typeface="Calibri"/>
                  <a:sym typeface="Calibri"/>
                </a:rPr>
                <a:t>On an Akvo RSR </a:t>
              </a:r>
              <a:r>
                <a:rPr lang="en-GB" b="1" dirty="0">
                  <a:solidFill>
                    <a:srgbClr val="2C2A74"/>
                  </a:solidFill>
                  <a:sym typeface="Calibri"/>
                </a:rPr>
                <a:t>project page </a:t>
              </a:r>
              <a:endParaRPr lang="en-US" dirty="0"/>
            </a:p>
          </p:txBody>
        </p:sp>
        <p:sp>
          <p:nvSpPr>
            <p:cNvPr id="6" name="Rectangle 5"/>
            <p:cNvSpPr/>
            <p:nvPr/>
          </p:nvSpPr>
          <p:spPr>
            <a:xfrm>
              <a:off x="1075295" y="5767014"/>
              <a:ext cx="1569660" cy="369332"/>
            </a:xfrm>
            <a:prstGeom prst="rect">
              <a:avLst/>
            </a:prstGeom>
          </p:spPr>
          <p:txBody>
            <a:bodyPr wrap="none">
              <a:spAutoFit/>
            </a:bodyPr>
            <a:lstStyle/>
            <a:p>
              <a:r>
                <a:rPr lang="en-GB" b="1" dirty="0">
                  <a:solidFill>
                    <a:srgbClr val="2C2A74"/>
                  </a:solidFill>
                  <a:ea typeface="Calibri"/>
                  <a:cs typeface="Calibri"/>
                  <a:sym typeface="Calibri"/>
                </a:rPr>
                <a:t>In IATI xml	</a:t>
              </a:r>
              <a:endParaRPr lang="en-US" dirty="0"/>
            </a:p>
          </p:txBody>
        </p:sp>
      </p:grpSp>
    </p:spTree>
    <p:extLst>
      <p:ext uri="{BB962C8B-B14F-4D97-AF65-F5344CB8AC3E}">
        <p14:creationId xmlns:p14="http://schemas.microsoft.com/office/powerpoint/2010/main" val="193358098"/>
      </p:ext>
    </p:extLst>
  </p:cSld>
  <p:clrMapOvr>
    <a:masterClrMapping/>
  </p:clrMapOvr>
  <p:transition spd="slow">
    <p:fade thruBlk="1"/>
  </p:transition>
</p:sld>
</file>

<file path=ppt/theme/theme1.xml><?xml version="1.0" encoding="utf-8"?>
<a:theme xmlns:a="http://schemas.openxmlformats.org/drawingml/2006/main" name="BACKGROUNDS">
  <a:themeElements>
    <a:clrScheme name="Akvo colors">
      <a:dk1>
        <a:srgbClr val="2C2A74"/>
      </a:dk1>
      <a:lt1>
        <a:sysClr val="window" lastClr="FFFFFF"/>
      </a:lt1>
      <a:dk2>
        <a:srgbClr val="000000"/>
      </a:dk2>
      <a:lt2>
        <a:srgbClr val="EBEBEB"/>
      </a:lt2>
      <a:accent1>
        <a:srgbClr val="DE8929"/>
      </a:accent1>
      <a:accent2>
        <a:srgbClr val="FFD200"/>
      </a:accent2>
      <a:accent3>
        <a:srgbClr val="72CDFF"/>
      </a:accent3>
      <a:accent4>
        <a:srgbClr val="75B62D"/>
      </a:accent4>
      <a:accent5>
        <a:srgbClr val="E31B23"/>
      </a:accent5>
      <a:accent6>
        <a:srgbClr val="DB87C9"/>
      </a:accent6>
      <a:hlink>
        <a:srgbClr val="424C2B"/>
      </a:hlink>
      <a:folHlink>
        <a:srgbClr val="776100"/>
      </a:folHlink>
    </a:clrScheme>
    <a:fontScheme name="Akvo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KVO SITES">
  <a:themeElements>
    <a:clrScheme name="Akvo colors">
      <a:dk1>
        <a:srgbClr val="2C2A74"/>
      </a:dk1>
      <a:lt1>
        <a:sysClr val="window" lastClr="FFFFFF"/>
      </a:lt1>
      <a:dk2>
        <a:srgbClr val="000000"/>
      </a:dk2>
      <a:lt2>
        <a:srgbClr val="EBEBEB"/>
      </a:lt2>
      <a:accent1>
        <a:srgbClr val="DE8929"/>
      </a:accent1>
      <a:accent2>
        <a:srgbClr val="FFD200"/>
      </a:accent2>
      <a:accent3>
        <a:srgbClr val="72CDFF"/>
      </a:accent3>
      <a:accent4>
        <a:srgbClr val="75B62D"/>
      </a:accent4>
      <a:accent5>
        <a:srgbClr val="E31B23"/>
      </a:accent5>
      <a:accent6>
        <a:srgbClr val="DB87C9"/>
      </a:accent6>
      <a:hlink>
        <a:srgbClr val="424C2B"/>
      </a:hlink>
      <a:folHlink>
        <a:srgbClr val="776100"/>
      </a:folHlink>
    </a:clrScheme>
    <a:fontScheme name="Akvo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kvo Slidedeck 26092016.potx" id="{8A7E8D36-B59C-4C3E-8BF5-C82DAF39DE50}" vid="{C548F5ED-1EDA-4BE1-853C-95469DE5543C}"/>
    </a:ext>
  </a:extLst>
</a:theme>
</file>

<file path=ppt/theme/theme11.xml><?xml version="1.0" encoding="utf-8"?>
<a:theme xmlns:a="http://schemas.openxmlformats.org/drawingml/2006/main" name="Akvopedia">
  <a:themeElements>
    <a:clrScheme name="Akvo colors">
      <a:dk1>
        <a:srgbClr val="2C2A74"/>
      </a:dk1>
      <a:lt1>
        <a:sysClr val="window" lastClr="FFFFFF"/>
      </a:lt1>
      <a:dk2>
        <a:srgbClr val="000000"/>
      </a:dk2>
      <a:lt2>
        <a:srgbClr val="EBEBEB"/>
      </a:lt2>
      <a:accent1>
        <a:srgbClr val="DE8929"/>
      </a:accent1>
      <a:accent2>
        <a:srgbClr val="FFD200"/>
      </a:accent2>
      <a:accent3>
        <a:srgbClr val="72CDFF"/>
      </a:accent3>
      <a:accent4>
        <a:srgbClr val="75B62D"/>
      </a:accent4>
      <a:accent5>
        <a:srgbClr val="E31B23"/>
      </a:accent5>
      <a:accent6>
        <a:srgbClr val="DB87C9"/>
      </a:accent6>
      <a:hlink>
        <a:srgbClr val="424C2B"/>
      </a:hlink>
      <a:folHlink>
        <a:srgbClr val="776100"/>
      </a:folHlink>
    </a:clrScheme>
    <a:fontScheme name="Akvo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kvo Slidedeck 26092016.potx" id="{8A7E8D36-B59C-4C3E-8BF5-C82DAF39DE50}" vid="{9BC7213D-1C4A-49CA-A65D-D8413EABD852}"/>
    </a:ext>
  </a:extLst>
</a:theme>
</file>

<file path=ppt/theme/theme1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1">
  <a:themeElements>
    <a:clrScheme name="Akvo colors">
      <a:dk1>
        <a:srgbClr val="2C2A74"/>
      </a:dk1>
      <a:lt1>
        <a:sysClr val="window" lastClr="FFFFFF"/>
      </a:lt1>
      <a:dk2>
        <a:srgbClr val="000000"/>
      </a:dk2>
      <a:lt2>
        <a:srgbClr val="EBEBEB"/>
      </a:lt2>
      <a:accent1>
        <a:srgbClr val="DE8929"/>
      </a:accent1>
      <a:accent2>
        <a:srgbClr val="FFD200"/>
      </a:accent2>
      <a:accent3>
        <a:srgbClr val="72CDFF"/>
      </a:accent3>
      <a:accent4>
        <a:srgbClr val="75B62D"/>
      </a:accent4>
      <a:accent5>
        <a:srgbClr val="E31B23"/>
      </a:accent5>
      <a:accent6>
        <a:srgbClr val="DB87C9"/>
      </a:accent6>
      <a:hlink>
        <a:srgbClr val="424C2B"/>
      </a:hlink>
      <a:folHlink>
        <a:srgbClr val="776100"/>
      </a:folHlink>
    </a:clrScheme>
    <a:fontScheme name="Akvo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kvo Slidedeck 26092016.potx" id="{8A7E8D36-B59C-4C3E-8BF5-C82DAF39DE50}" vid="{BEE100AE-80B7-4CF7-9C76-E684964071A9}"/>
    </a:ext>
  </a:extLst>
</a:theme>
</file>

<file path=ppt/theme/theme3.xml><?xml version="1.0" encoding="utf-8"?>
<a:theme xmlns:a="http://schemas.openxmlformats.org/drawingml/2006/main" name="TITLE 2 / CLOSING">
  <a:themeElements>
    <a:clrScheme name="Akvo colors">
      <a:dk1>
        <a:srgbClr val="2C2A74"/>
      </a:dk1>
      <a:lt1>
        <a:sysClr val="window" lastClr="FFFFFF"/>
      </a:lt1>
      <a:dk2>
        <a:srgbClr val="000000"/>
      </a:dk2>
      <a:lt2>
        <a:srgbClr val="EBEBEB"/>
      </a:lt2>
      <a:accent1>
        <a:srgbClr val="DE8929"/>
      </a:accent1>
      <a:accent2>
        <a:srgbClr val="FFD200"/>
      </a:accent2>
      <a:accent3>
        <a:srgbClr val="72CDFF"/>
      </a:accent3>
      <a:accent4>
        <a:srgbClr val="75B62D"/>
      </a:accent4>
      <a:accent5>
        <a:srgbClr val="E31B23"/>
      </a:accent5>
      <a:accent6>
        <a:srgbClr val="DB87C9"/>
      </a:accent6>
      <a:hlink>
        <a:srgbClr val="424C2B"/>
      </a:hlink>
      <a:folHlink>
        <a:srgbClr val="776100"/>
      </a:folHlink>
    </a:clrScheme>
    <a:fontScheme name="Akvo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kvo Slidedeck 26092016.potx" id="{8A7E8D36-B59C-4C3E-8BF5-C82DAF39DE50}" vid="{3A159283-D643-4667-ADCE-91396DE75F58}"/>
    </a:ext>
  </a:extLst>
</a:theme>
</file>

<file path=ppt/theme/theme4.xml><?xml version="1.0" encoding="utf-8"?>
<a:theme xmlns:a="http://schemas.openxmlformats.org/drawingml/2006/main" name="CAPTURE - UNDERSTAND - SHARE">
  <a:themeElements>
    <a:clrScheme name="Akvo colors">
      <a:dk1>
        <a:srgbClr val="2C2A74"/>
      </a:dk1>
      <a:lt1>
        <a:sysClr val="window" lastClr="FFFFFF"/>
      </a:lt1>
      <a:dk2>
        <a:srgbClr val="000000"/>
      </a:dk2>
      <a:lt2>
        <a:srgbClr val="EBEBEB"/>
      </a:lt2>
      <a:accent1>
        <a:srgbClr val="DE8929"/>
      </a:accent1>
      <a:accent2>
        <a:srgbClr val="FFD200"/>
      </a:accent2>
      <a:accent3>
        <a:srgbClr val="72CDFF"/>
      </a:accent3>
      <a:accent4>
        <a:srgbClr val="75B62D"/>
      </a:accent4>
      <a:accent5>
        <a:srgbClr val="E31B23"/>
      </a:accent5>
      <a:accent6>
        <a:srgbClr val="DB87C9"/>
      </a:accent6>
      <a:hlink>
        <a:srgbClr val="424C2B"/>
      </a:hlink>
      <a:folHlink>
        <a:srgbClr val="776100"/>
      </a:folHlink>
    </a:clrScheme>
    <a:fontScheme name="Akvo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kvo Slidedeck 26092016.potx" id="{8A7E8D36-B59C-4C3E-8BF5-C82DAF39DE50}" vid="{07591FFB-A811-42F8-84D7-6B5363833AEC}"/>
    </a:ext>
  </a:extLst>
</a:theme>
</file>

<file path=ppt/theme/theme5.xml><?xml version="1.0" encoding="utf-8"?>
<a:theme xmlns:a="http://schemas.openxmlformats.org/drawingml/2006/main" name="FULLFRAME BACKGROUNDS">
  <a:themeElements>
    <a:clrScheme name="Akvo colors">
      <a:dk1>
        <a:srgbClr val="2C2A74"/>
      </a:dk1>
      <a:lt1>
        <a:sysClr val="window" lastClr="FFFFFF"/>
      </a:lt1>
      <a:dk2>
        <a:srgbClr val="000000"/>
      </a:dk2>
      <a:lt2>
        <a:srgbClr val="EBEBEB"/>
      </a:lt2>
      <a:accent1>
        <a:srgbClr val="DE8929"/>
      </a:accent1>
      <a:accent2>
        <a:srgbClr val="FFD200"/>
      </a:accent2>
      <a:accent3>
        <a:srgbClr val="72CDFF"/>
      </a:accent3>
      <a:accent4>
        <a:srgbClr val="75B62D"/>
      </a:accent4>
      <a:accent5>
        <a:srgbClr val="E31B23"/>
      </a:accent5>
      <a:accent6>
        <a:srgbClr val="DB87C9"/>
      </a:accent6>
      <a:hlink>
        <a:srgbClr val="424C2B"/>
      </a:hlink>
      <a:folHlink>
        <a:srgbClr val="776100"/>
      </a:folHlink>
    </a:clrScheme>
    <a:fontScheme name="Akvo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kvo Slidedeck 26092016.potx" id="{8A7E8D36-B59C-4C3E-8BF5-C82DAF39DE50}" vid="{A8307E3A-E133-4FD5-9470-83FE8C1742A1}"/>
    </a:ext>
  </a:extLst>
</a:theme>
</file>

<file path=ppt/theme/theme6.xml><?xml version="1.0" encoding="utf-8"?>
<a:theme xmlns:a="http://schemas.openxmlformats.org/drawingml/2006/main" name="AKVO FLOW">
  <a:themeElements>
    <a:clrScheme name="Akvo colors">
      <a:dk1>
        <a:srgbClr val="2C2A74"/>
      </a:dk1>
      <a:lt1>
        <a:sysClr val="window" lastClr="FFFFFF"/>
      </a:lt1>
      <a:dk2>
        <a:srgbClr val="000000"/>
      </a:dk2>
      <a:lt2>
        <a:srgbClr val="EBEBEB"/>
      </a:lt2>
      <a:accent1>
        <a:srgbClr val="DE8929"/>
      </a:accent1>
      <a:accent2>
        <a:srgbClr val="FFD200"/>
      </a:accent2>
      <a:accent3>
        <a:srgbClr val="72CDFF"/>
      </a:accent3>
      <a:accent4>
        <a:srgbClr val="75B62D"/>
      </a:accent4>
      <a:accent5>
        <a:srgbClr val="E31B23"/>
      </a:accent5>
      <a:accent6>
        <a:srgbClr val="DB87C9"/>
      </a:accent6>
      <a:hlink>
        <a:srgbClr val="424C2B"/>
      </a:hlink>
      <a:folHlink>
        <a:srgbClr val="776100"/>
      </a:folHlink>
    </a:clrScheme>
    <a:fontScheme name="Akvo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kvo Slidedeck 26092016.potx" id="{8A7E8D36-B59C-4C3E-8BF5-C82DAF39DE50}" vid="{45EA86D5-282E-4F12-A42D-CEA2EFE0767B}"/>
    </a:ext>
  </a:extLst>
</a:theme>
</file>

<file path=ppt/theme/theme7.xml><?xml version="1.0" encoding="utf-8"?>
<a:theme xmlns:a="http://schemas.openxmlformats.org/drawingml/2006/main" name="AKVO CADDISFLY">
  <a:themeElements>
    <a:clrScheme name="Akvo colors">
      <a:dk1>
        <a:srgbClr val="2C2A74"/>
      </a:dk1>
      <a:lt1>
        <a:sysClr val="window" lastClr="FFFFFF"/>
      </a:lt1>
      <a:dk2>
        <a:srgbClr val="000000"/>
      </a:dk2>
      <a:lt2>
        <a:srgbClr val="EBEBEB"/>
      </a:lt2>
      <a:accent1>
        <a:srgbClr val="DE8929"/>
      </a:accent1>
      <a:accent2>
        <a:srgbClr val="FFD200"/>
      </a:accent2>
      <a:accent3>
        <a:srgbClr val="72CDFF"/>
      </a:accent3>
      <a:accent4>
        <a:srgbClr val="75B62D"/>
      </a:accent4>
      <a:accent5>
        <a:srgbClr val="E31B23"/>
      </a:accent5>
      <a:accent6>
        <a:srgbClr val="DB87C9"/>
      </a:accent6>
      <a:hlink>
        <a:srgbClr val="424C2B"/>
      </a:hlink>
      <a:folHlink>
        <a:srgbClr val="776100"/>
      </a:folHlink>
    </a:clrScheme>
    <a:fontScheme name="Akvo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kvo Slidedeck 26092016.potx" id="{8A7E8D36-B59C-4C3E-8BF5-C82DAF39DE50}" vid="{65611031-CA61-4B07-9938-E45FABE665CA}"/>
    </a:ext>
  </a:extLst>
</a:theme>
</file>

<file path=ppt/theme/theme8.xml><?xml version="1.0" encoding="utf-8"?>
<a:theme xmlns:a="http://schemas.openxmlformats.org/drawingml/2006/main" name="AKVO RSR">
  <a:themeElements>
    <a:clrScheme name="Akvo colors">
      <a:dk1>
        <a:srgbClr val="2C2A74"/>
      </a:dk1>
      <a:lt1>
        <a:sysClr val="window" lastClr="FFFFFF"/>
      </a:lt1>
      <a:dk2>
        <a:srgbClr val="000000"/>
      </a:dk2>
      <a:lt2>
        <a:srgbClr val="EBEBEB"/>
      </a:lt2>
      <a:accent1>
        <a:srgbClr val="DE8929"/>
      </a:accent1>
      <a:accent2>
        <a:srgbClr val="FFD200"/>
      </a:accent2>
      <a:accent3>
        <a:srgbClr val="72CDFF"/>
      </a:accent3>
      <a:accent4>
        <a:srgbClr val="75B62D"/>
      </a:accent4>
      <a:accent5>
        <a:srgbClr val="E31B23"/>
      </a:accent5>
      <a:accent6>
        <a:srgbClr val="DB87C9"/>
      </a:accent6>
      <a:hlink>
        <a:srgbClr val="424C2B"/>
      </a:hlink>
      <a:folHlink>
        <a:srgbClr val="776100"/>
      </a:folHlink>
    </a:clrScheme>
    <a:fontScheme name="Akvo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kvo Slidedeck 26092016.potx" id="{8A7E8D36-B59C-4C3E-8BF5-C82DAF39DE50}" vid="{D6358BE9-4769-4B2B-BFBA-F2333259C594}"/>
    </a:ext>
  </a:extLst>
</a:theme>
</file>

<file path=ppt/theme/theme9.xml><?xml version="1.0" encoding="utf-8"?>
<a:theme xmlns:a="http://schemas.openxmlformats.org/drawingml/2006/main" name="AKVO LUMEN">
  <a:themeElements>
    <a:clrScheme name="Akvo colors">
      <a:dk1>
        <a:srgbClr val="2C2A74"/>
      </a:dk1>
      <a:lt1>
        <a:sysClr val="window" lastClr="FFFFFF"/>
      </a:lt1>
      <a:dk2>
        <a:srgbClr val="000000"/>
      </a:dk2>
      <a:lt2>
        <a:srgbClr val="EBEBEB"/>
      </a:lt2>
      <a:accent1>
        <a:srgbClr val="DE8929"/>
      </a:accent1>
      <a:accent2>
        <a:srgbClr val="FFD200"/>
      </a:accent2>
      <a:accent3>
        <a:srgbClr val="72CDFF"/>
      </a:accent3>
      <a:accent4>
        <a:srgbClr val="75B62D"/>
      </a:accent4>
      <a:accent5>
        <a:srgbClr val="E31B23"/>
      </a:accent5>
      <a:accent6>
        <a:srgbClr val="DB87C9"/>
      </a:accent6>
      <a:hlink>
        <a:srgbClr val="424C2B"/>
      </a:hlink>
      <a:folHlink>
        <a:srgbClr val="776100"/>
      </a:folHlink>
    </a:clrScheme>
    <a:fontScheme name="Akvo Font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kvo Slidedeck 26092016.potx" id="{8A7E8D36-B59C-4C3E-8BF5-C82DAF39DE50}" vid="{5FDD5105-6B63-43AB-83EA-4324B02A63D3}"/>
    </a:ext>
  </a:extLst>
</a:theme>
</file>

<file path=docProps/app.xml><?xml version="1.0" encoding="utf-8"?>
<Properties xmlns="http://schemas.openxmlformats.org/officeDocument/2006/extended-properties" xmlns:vt="http://schemas.openxmlformats.org/officeDocument/2006/docPropsVTypes">
  <Template>Akvo%20Slidedeck%2026092016</Template>
  <TotalTime>25245</TotalTime>
  <Words>396</Words>
  <Application>Microsoft Office PowerPoint</Application>
  <PresentationFormat>On-screen Show (4:3)</PresentationFormat>
  <Paragraphs>52</Paragraphs>
  <Slides>14</Slides>
  <Notes>5</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14</vt:i4>
      </vt:variant>
    </vt:vector>
  </HeadingPairs>
  <TitlesOfParts>
    <vt:vector size="30" baseType="lpstr">
      <vt:lpstr>ＭＳ Ｐゴシック</vt:lpstr>
      <vt:lpstr>Arial</vt:lpstr>
      <vt:lpstr>Calibri</vt:lpstr>
      <vt:lpstr>Century Gothic</vt:lpstr>
      <vt:lpstr>Verdana</vt:lpstr>
      <vt:lpstr>BACKGROUNDS</vt:lpstr>
      <vt:lpstr>TITLE 1</vt:lpstr>
      <vt:lpstr>TITLE 2 / CLOSING</vt:lpstr>
      <vt:lpstr>CAPTURE - UNDERSTAND - SHARE</vt:lpstr>
      <vt:lpstr>FULLFRAME BACKGROUNDS</vt:lpstr>
      <vt:lpstr>AKVO FLOW</vt:lpstr>
      <vt:lpstr>AKVO CADDISFLY</vt:lpstr>
      <vt:lpstr>AKVO RSR</vt:lpstr>
      <vt:lpstr>AKVO LUMEN</vt:lpstr>
      <vt:lpstr>AKVO SITES</vt:lpstr>
      <vt:lpstr>Akvopedia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same data: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Argyrakis</dc:creator>
  <cp:lastModifiedBy>Jahnvi Dave</cp:lastModifiedBy>
  <cp:revision>300</cp:revision>
  <cp:lastPrinted>2018-08-28T06:22:12Z</cp:lastPrinted>
  <dcterms:created xsi:type="dcterms:W3CDTF">2017-04-19T08:09:30Z</dcterms:created>
  <dcterms:modified xsi:type="dcterms:W3CDTF">2018-11-14T10:31:39Z</dcterms:modified>
</cp:coreProperties>
</file>